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5"/>
    <p:sldMasterId id="2147483648" r:id="rId6"/>
    <p:sldMasterId id="2147483652" r:id="rId7"/>
    <p:sldMasterId id="2147483662" r:id="rId8"/>
    <p:sldMasterId id="2147483693" r:id="rId9"/>
    <p:sldMasterId id="2147483698" r:id="rId10"/>
    <p:sldMasterId id="2147483665" r:id="rId11"/>
    <p:sldMasterId id="2147483707" r:id="rId12"/>
  </p:sldMasterIdLst>
  <p:notesMasterIdLst>
    <p:notesMasterId r:id="rId55"/>
  </p:notesMasterIdLst>
  <p:handoutMasterIdLst>
    <p:handoutMasterId r:id="rId56"/>
  </p:handoutMasterIdLst>
  <p:sldIdLst>
    <p:sldId id="256" r:id="rId13"/>
    <p:sldId id="262" r:id="rId14"/>
    <p:sldId id="386" r:id="rId15"/>
    <p:sldId id="3848" r:id="rId16"/>
    <p:sldId id="453" r:id="rId17"/>
    <p:sldId id="519" r:id="rId18"/>
    <p:sldId id="523" r:id="rId19"/>
    <p:sldId id="512" r:id="rId20"/>
    <p:sldId id="534" r:id="rId21"/>
    <p:sldId id="414" r:id="rId22"/>
    <p:sldId id="522" r:id="rId23"/>
    <p:sldId id="549" r:id="rId24"/>
    <p:sldId id="3858" r:id="rId25"/>
    <p:sldId id="517" r:id="rId26"/>
    <p:sldId id="548" r:id="rId27"/>
    <p:sldId id="550" r:id="rId28"/>
    <p:sldId id="409" r:id="rId29"/>
    <p:sldId id="554" r:id="rId30"/>
    <p:sldId id="542" r:id="rId31"/>
    <p:sldId id="419" r:id="rId32"/>
    <p:sldId id="428" r:id="rId33"/>
    <p:sldId id="514" r:id="rId34"/>
    <p:sldId id="3851" r:id="rId35"/>
    <p:sldId id="3854" r:id="rId36"/>
    <p:sldId id="543" r:id="rId37"/>
    <p:sldId id="509" r:id="rId38"/>
    <p:sldId id="520" r:id="rId39"/>
    <p:sldId id="3840" r:id="rId40"/>
    <p:sldId id="3844" r:id="rId41"/>
    <p:sldId id="405" r:id="rId42"/>
    <p:sldId id="538" r:id="rId43"/>
    <p:sldId id="3845" r:id="rId44"/>
    <p:sldId id="3841" r:id="rId45"/>
    <p:sldId id="406" r:id="rId46"/>
    <p:sldId id="3850" r:id="rId47"/>
    <p:sldId id="540" r:id="rId48"/>
    <p:sldId id="417" r:id="rId49"/>
    <p:sldId id="3860" r:id="rId50"/>
    <p:sldId id="536" r:id="rId51"/>
    <p:sldId id="3857" r:id="rId52"/>
    <p:sldId id="547" r:id="rId53"/>
    <p:sldId id="404" r:id="rId5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5239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900"/>
    <a:srgbClr val="007FB3"/>
    <a:srgbClr val="007DBA"/>
    <a:srgbClr val="2A4898"/>
    <a:srgbClr val="003D50"/>
    <a:srgbClr val="0D224C"/>
    <a:srgbClr val="384973"/>
    <a:srgbClr val="8E1558"/>
    <a:srgbClr val="A74977"/>
    <a:srgbClr val="FED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C3DF7D-7587-6F4C-9F1B-FE6575B2DB7B}" v="202" dt="2023-09-29T16:03:11.2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5"/>
    <p:restoredTop sz="94694"/>
  </p:normalViewPr>
  <p:slideViewPr>
    <p:cSldViewPr snapToGrid="0">
      <p:cViewPr varScale="1">
        <p:scale>
          <a:sx n="142" d="100"/>
          <a:sy n="142" d="100"/>
        </p:scale>
        <p:origin x="516" y="126"/>
      </p:cViewPr>
      <p:guideLst>
        <p:guide pos="5239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27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1" Type="http://schemas.microsoft.com/office/2015/10/relationships/revisionInfo" Target="revisionInfo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handoutMaster" Target="handoutMasters/handoutMaster1.xml"/><Relationship Id="rId9" Type="http://schemas.openxmlformats.org/officeDocument/2006/relationships/slideMaster" Target="slideMasters/slideMaster5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416490-CC85-444F-957E-7EDE2DF62D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1A4F1-4F56-6840-97A0-5D99C0EA96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98A0A-2E8D-DF4F-9C31-A81C00E300DB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9A510-34A7-3B44-B012-7C929876E9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4C06-B906-CB40-A7E2-6054534BD8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633EF-120A-2C48-B885-0B1F58D5D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568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2C31F-EDF8-D64C-B235-4BEA7689D6AD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1567F-F019-E948-A7D1-1F94AF060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20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92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760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270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55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59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jisc.ac.uk" TargetMode="External"/><Relationship Id="rId2" Type="http://schemas.openxmlformats.org/officeDocument/2006/relationships/hyperlink" Target="mailto:customerservices@jisc.ac.uk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2995886"/>
            <a:ext cx="5373811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1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 (white or black text)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8774" y="4105351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 (white or black text)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3239D9C-EA5C-4DDB-ACFA-8E457CD8E0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background image (via slide master)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051" y="339726"/>
            <a:ext cx="1908174" cy="542478"/>
          </a:xfrm>
          <a:prstGeom prst="rect">
            <a:avLst/>
          </a:prstGeom>
        </p:spPr>
        <p:txBody>
          <a:bodyPr lIns="0" tIns="0" rIns="0" bIns="0"/>
          <a:lstStyle>
            <a:lvl1pPr marL="36910" indent="0" algn="r" defTabSz="270000">
              <a:lnSpc>
                <a:spcPct val="100000"/>
              </a:lnSpc>
              <a:buNone/>
              <a:tabLst/>
              <a:defRPr sz="16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139303" indent="0" defTabSz="270000">
              <a:lnSpc>
                <a:spcPct val="100000"/>
              </a:lnSpc>
              <a:buNone/>
              <a:tabLst/>
              <a:defRPr sz="10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2pPr>
            <a:lvl3pPr marL="270271" indent="0" defTabSz="270000">
              <a:lnSpc>
                <a:spcPct val="100000"/>
              </a:lnSpc>
              <a:buNone/>
              <a:tabLst/>
              <a:defRPr sz="10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3pPr>
            <a:lvl4pPr marL="402431" indent="0" defTabSz="270000">
              <a:lnSpc>
                <a:spcPct val="100000"/>
              </a:lnSpc>
              <a:buNone/>
              <a:tabLst/>
              <a:defRPr sz="10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4pPr>
            <a:lvl5pPr marL="533400" indent="0" defTabSz="270000">
              <a:lnSpc>
                <a:spcPct val="100000"/>
              </a:lnSpc>
              <a:buNone/>
              <a:tabLst/>
              <a:defRPr sz="10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5pPr>
          </a:lstStyle>
          <a:p>
            <a:pPr lvl="0"/>
            <a:r>
              <a:rPr lang="en-US"/>
              <a:t>Date / publication (white/black)</a:t>
            </a:r>
          </a:p>
        </p:txBody>
      </p:sp>
    </p:spTree>
    <p:extLst>
      <p:ext uri="{BB962C8B-B14F-4D97-AF65-F5344CB8AC3E}">
        <p14:creationId xmlns:p14="http://schemas.microsoft.com/office/powerpoint/2010/main" val="1831806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&amp; GRAPHIC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2"/>
            <a:ext cx="395999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6"/>
            <a:ext cx="3959998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2580" y="1095270"/>
            <a:ext cx="3843160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91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958" y="1095270"/>
            <a:ext cx="8128782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309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&amp; GRAPHIC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39726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Page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776" y="1429557"/>
            <a:ext cx="3959998" cy="3013858"/>
          </a:xfrm>
          <a:prstGeom prst="rect">
            <a:avLst/>
          </a:prstGeom>
        </p:spPr>
        <p:txBody>
          <a:bodyPr lIns="0" tIns="0" rIns="0" bIns="0"/>
          <a:lstStyle>
            <a:lvl1pPr marL="180971" indent="-180971" defTabSz="269993">
              <a:lnSpc>
                <a:spcPct val="100000"/>
              </a:lnSpc>
              <a:tabLst/>
              <a:defRPr sz="15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271457" indent="-180971" defTabSz="269993">
              <a:lnSpc>
                <a:spcPct val="100000"/>
              </a:lnSpc>
              <a:tabLst/>
              <a:defRPr sz="15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355591" indent="-174621" defTabSz="269993">
              <a:lnSpc>
                <a:spcPct val="100000"/>
              </a:lnSpc>
              <a:tabLst/>
              <a:defRPr sz="15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446077" indent="-179384" defTabSz="269993">
              <a:lnSpc>
                <a:spcPct val="100000"/>
              </a:lnSpc>
              <a:tabLst/>
              <a:defRPr sz="15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538150" indent="-180971" defTabSz="269993">
              <a:lnSpc>
                <a:spcPct val="100000"/>
              </a:lnSpc>
              <a:tabLst/>
              <a:defRPr sz="15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Main content area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8776" y="1047263"/>
            <a:ext cx="395999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2580" y="1095270"/>
            <a:ext cx="4041845" cy="33052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E613302-5302-4CD4-8960-734F1E8C1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7417" y="4788000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AI Insights: what we've learnt to date</a:t>
            </a:r>
          </a:p>
        </p:txBody>
      </p:sp>
    </p:spTree>
    <p:extLst>
      <p:ext uri="{BB962C8B-B14F-4D97-AF65-F5344CB8AC3E}">
        <p14:creationId xmlns:p14="http://schemas.microsoft.com/office/powerpoint/2010/main" val="926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2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104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W CONTENT ONLY SLIDE - BURGU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776" y="1047263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177796" indent="-177796" defTabSz="269993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361941" indent="-180971" defTabSz="269993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542912" indent="-180971" defTabSz="269993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714357" indent="-171446" defTabSz="269993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895328" indent="-180971" defTabSz="269993">
              <a:lnSpc>
                <a:spcPct val="100000"/>
              </a:lnSpc>
              <a:buFont typeface="Arial" panose="020B0604020202020204" pitchFamily="34" charset="0"/>
              <a:buChar char="-"/>
              <a:tabLst>
                <a:tab pos="361941" algn="l"/>
              </a:tabLst>
              <a:defRPr sz="2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Main content area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39726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rgbClr val="D0E1EF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Page title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18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2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104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- BURGU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39726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rgbClr val="D0E1EF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Page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776" y="1429557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180971" indent="-180971" defTabSz="269993">
              <a:lnSpc>
                <a:spcPct val="100000"/>
              </a:lnSpc>
              <a:tabLst/>
              <a:defRPr sz="14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361941" indent="-180971" defTabSz="269993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14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542912" indent="-180971" defTabSz="269993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14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714357" indent="-171446" defTabSz="269993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14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895328" indent="-180971" defTabSz="269993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14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Main content area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8775" y="1047263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7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042F974-477A-4BD6-96A8-0F53F0512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7417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539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2">
          <p15:clr>
            <a:srgbClr val="FBAE40"/>
          </p15:clr>
        </p15:guide>
        <p15:guide id="2" pos="5776">
          <p15:clr>
            <a:srgbClr val="FBAE40"/>
          </p15:clr>
        </p15:guide>
        <p15:guide id="3" orient="horz" pos="104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2269633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2863678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43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370905-EA8F-408C-AF88-BA9535B1D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22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&amp; GRAPHIC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2"/>
            <a:ext cx="395999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CB3130-9E98-460A-9004-89B1D0644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6"/>
            <a:ext cx="3959998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2580" y="1095270"/>
            <a:ext cx="3843160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26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958" y="1095270"/>
            <a:ext cx="8128782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3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2269633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2863678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792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OFF /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848E224-0843-40D6-A276-7E4F01A61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6" y="0"/>
            <a:ext cx="4113923" cy="5143498"/>
          </a:xfrm>
          <a:prstGeom prst="rect">
            <a:avLst/>
          </a:prstGeom>
          <a:solidFill>
            <a:srgbClr val="F8A8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83C6179-DD0A-490F-BDCC-39DCE0DD2EF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34878"/>
            <a:ext cx="309718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7789889-646E-4B2E-9D5C-573B0D05460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8774" y="1400971"/>
            <a:ext cx="309718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2652D3B-FC2F-4D4C-BC2F-484950BD270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58774" y="1765311"/>
            <a:ext cx="309718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87C38241-24AF-4CE0-980A-71A16D93C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65955" y="2249488"/>
            <a:ext cx="2952000" cy="0"/>
          </a:xfrm>
          <a:prstGeom prst="line">
            <a:avLst/>
          </a:prstGeom>
          <a:noFill/>
          <a:ln w="6350">
            <a:solidFill>
              <a:srgbClr val="2C38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1A88A6C-BDD3-4D52-BD09-C40E6D3C83A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65955" y="2468230"/>
            <a:ext cx="309718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One </a:t>
            </a:r>
            <a:r>
              <a:rPr lang="en-GB" err="1"/>
              <a:t>Castlepark</a:t>
            </a:r>
            <a:r>
              <a:rPr lang="en-GB"/>
              <a:t> Tower Hill Bristol BS2 0JA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1AA825B-E050-4FEA-9752-6FAEE5EBA66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65955" y="3192047"/>
            <a:ext cx="309718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T 020 3697 5800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582BB2-CAF7-4EC8-851F-180E70D5FB8B}"/>
              </a:ext>
            </a:extLst>
          </p:cNvPr>
          <p:cNvSpPr txBox="1"/>
          <p:nvPr userDrawn="1"/>
        </p:nvSpPr>
        <p:spPr>
          <a:xfrm>
            <a:off x="365955" y="3614196"/>
            <a:ext cx="32768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b="1">
                <a:solidFill>
                  <a:srgbClr val="2A4898"/>
                </a:solidFill>
                <a:latin typeface="+mn-lt"/>
                <a:ea typeface="Roboto Medium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customerservices@jisc.ac.uk</a:t>
            </a:r>
            <a:endParaRPr lang="en-GB" sz="1800" b="1">
              <a:solidFill>
                <a:srgbClr val="2A4898"/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F8DAE-180A-4A80-948F-DF49A8732151}"/>
              </a:ext>
            </a:extLst>
          </p:cNvPr>
          <p:cNvSpPr txBox="1"/>
          <p:nvPr userDrawn="1"/>
        </p:nvSpPr>
        <p:spPr>
          <a:xfrm>
            <a:off x="365955" y="3981892"/>
            <a:ext cx="24991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b="1">
                <a:solidFill>
                  <a:srgbClr val="2A4898"/>
                </a:solidFill>
                <a:latin typeface="+mn-lt"/>
                <a:ea typeface="Roboto Medium" panose="02000000000000000000" pitchFamily="2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jisc.ac.uk</a:t>
            </a:r>
            <a:endParaRPr lang="en-GB" sz="1800" b="1">
              <a:solidFill>
                <a:srgbClr val="2A4898"/>
              </a:solidFill>
              <a:latin typeface="+mn-lt"/>
              <a:ea typeface="Roboto Medium" panose="02000000000000000000" pitchFamily="2" charset="0"/>
            </a:endParaRPr>
          </a:p>
        </p:txBody>
      </p:sp>
      <p:pic>
        <p:nvPicPr>
          <p:cNvPr id="13" name="Picture 12" descr="two higher education students working on an ipad">
            <a:extLst>
              <a:ext uri="{FF2B5EF4-FFF2-40B4-BE49-F238E27FC236}">
                <a16:creationId xmlns:a16="http://schemas.microsoft.com/office/drawing/2014/main" id="{95C3DB1F-2F5F-4A41-8446-2FC2ADB97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88" t="86" r="21460"/>
          <a:stretch/>
        </p:blipFill>
        <p:spPr>
          <a:xfrm>
            <a:off x="4064508" y="0"/>
            <a:ext cx="50794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94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BF1310-C6E8-4747-8F27-E8B3BAE2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0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&amp; GRAPHIC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2"/>
            <a:ext cx="395999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68455E-248E-4A62-84CB-1504411DD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6"/>
            <a:ext cx="3959998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2580" y="1095270"/>
            <a:ext cx="3843160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2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958" y="1095270"/>
            <a:ext cx="8128782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23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2269633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2863678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66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- GR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2810A4-96FB-42BF-AA7B-3057FF99A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00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&amp; GRAPHIC - GR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2"/>
            <a:ext cx="395999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35B841-1D1F-46DF-839D-40ADD4D36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6"/>
            <a:ext cx="3959998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2580" y="1095270"/>
            <a:ext cx="3843160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864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- GR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958" y="1095270"/>
            <a:ext cx="8128782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1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AL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2269633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2863678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955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- PAL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A157DE-7020-4FC1-84EC-74C89F24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143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&amp; GRAPHIC - PAL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2"/>
            <a:ext cx="395999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013441-BF5B-4FB2-9553-87D53D6A7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6"/>
            <a:ext cx="3959998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2580" y="1095270"/>
            <a:ext cx="3843160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170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2269633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2863678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341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- PAL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tx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958" y="1095270"/>
            <a:ext cx="8128782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453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46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33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8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71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83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01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2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99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9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DE75C-9D45-4CFA-BB77-7A8A519AF2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full bleed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BCC-7A26-6A42-AA87-525F6042C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73A5-CA9C-1043-A3DA-4ED6E6C46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367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2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1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33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&amp;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2"/>
            <a:ext cx="3959999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3DA8FA-7150-4DC1-8728-AA9FC6E69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429556"/>
            <a:ext cx="3959998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2580" y="1095270"/>
            <a:ext cx="3843160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959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3490344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B2469B-2939-42D6-B420-11D52295C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958" y="1095270"/>
            <a:ext cx="8128782" cy="34636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r>
              <a:rPr lang="en-GB"/>
              <a:t>Insert image / infographic</a:t>
            </a:r>
          </a:p>
        </p:txBody>
      </p:sp>
    </p:spTree>
    <p:extLst>
      <p:ext uri="{BB962C8B-B14F-4D97-AF65-F5344CB8AC3E}">
        <p14:creationId xmlns:p14="http://schemas.microsoft.com/office/powerpoint/2010/main" val="2443353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2269633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2863678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763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047262"/>
            <a:ext cx="6518277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543DD-043A-7743-A914-4BD35CA1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6518276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1809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2pPr>
            <a:lvl3pPr marL="266700" indent="-85725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3pPr>
            <a:lvl4pPr marL="357188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4pPr>
            <a:lvl5pPr marL="447675" indent="-90488" defTabSz="270000">
              <a:lnSpc>
                <a:spcPct val="100000"/>
              </a:lnSpc>
              <a:tabLst/>
              <a:defRPr sz="18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79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78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AD7AA7-DF94-4AFF-A5FA-B3EEEEDAC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8775" y="33972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0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9ECEFD-4A67-4290-8C22-5D11D251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6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49" r:id="rId2"/>
    <p:sldLayoutId id="2147483650" r:id="rId3"/>
    <p:sldLayoutId id="2147483651" r:id="rId4"/>
    <p:sldLayoutId id="2147483675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F51F27-3798-444E-B250-2F53A2AD8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0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54" r:id="rId2"/>
    <p:sldLayoutId id="2147483676" r:id="rId3"/>
    <p:sldLayoutId id="2147483690" r:id="rId4"/>
    <p:sldLayoutId id="2147483704" r:id="rId5"/>
    <p:sldLayoutId id="2147483705" r:id="rId6"/>
    <p:sldLayoutId id="2147483706" r:id="rId7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3DE752-DA70-4A19-9AB8-AE44F462F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8059FF-A7D0-4A2E-A9BF-F03CA6FA8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D7517-DF94-49E7-B57E-2F2D4D40D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1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4" r:id="rId2"/>
    <p:sldLayoutId id="2147483677" r:id="rId3"/>
    <p:sldLayoutId id="2147483691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3DE752-DA70-4A19-9AB8-AE44F462F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8059FF-A7D0-4A2E-A9BF-F03CA6FA8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1E702B-CEDF-440D-AE34-A9C3CC1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8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A427CD-10DF-40F8-B66D-2742A4BE1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3DE752-DA70-4A19-9AB8-AE44F462F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8059FF-A7D0-4A2E-A9BF-F03CA6FA8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70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6B64CD-437F-144F-B319-1E6313FE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430" y="4623775"/>
            <a:ext cx="364197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r>
              <a:rPr lang="en-GB"/>
              <a:t>Insert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7CC3DB-7876-44F5-93EB-E85646264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8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67" r:id="rId2"/>
    <p:sldLayoutId id="2147483678" r:id="rId3"/>
    <p:sldLayoutId id="2147483692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79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5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z5Htw4ib3bU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gqOSp2TXoEI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0HLiHdFstpQ?feature=oembed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hyperlink" Target="https://www.jisc.ac.uk/national-centre-for-ai" TargetMode="External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hyperlink" Target="mailto:AIED@jiscmail.ac.uk" TargetMode="External"/><Relationship Id="rId4" Type="http://schemas.openxmlformats.org/officeDocument/2006/relationships/hyperlink" Target="mailto:ncai@jisc.ac.uk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63677" y="514350"/>
            <a:ext cx="2765973" cy="1143390"/>
          </a:xfrm>
          <a:custGeom>
            <a:avLst/>
            <a:gdLst/>
            <a:ahLst/>
            <a:cxnLst/>
            <a:rect l="l" t="t" r="r" b="b"/>
            <a:pathLst>
              <a:path w="5531946" h="2286780">
                <a:moveTo>
                  <a:pt x="0" y="0"/>
                </a:moveTo>
                <a:lnTo>
                  <a:pt x="5531946" y="0"/>
                </a:lnTo>
                <a:lnTo>
                  <a:pt x="5531946" y="2286780"/>
                </a:lnTo>
                <a:lnTo>
                  <a:pt x="0" y="228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4350" y="4119780"/>
            <a:ext cx="7175728" cy="21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1758"/>
              </a:lnSpc>
            </a:pPr>
            <a:r>
              <a:rPr lang="en-US" sz="1256">
                <a:solidFill>
                  <a:srgbClr val="A30F79"/>
                </a:solidFill>
                <a:latin typeface="League Spartan"/>
              </a:rPr>
              <a:t>Llais addysg bellach yng Nghymru  | </a:t>
            </a:r>
            <a:r>
              <a:rPr lang="en-US" sz="1256">
                <a:solidFill>
                  <a:srgbClr val="FFFFFF"/>
                </a:solidFill>
                <a:latin typeface="League Spartan"/>
              </a:rPr>
              <a:t> </a:t>
            </a:r>
            <a:r>
              <a:rPr lang="en-US" sz="1256">
                <a:solidFill>
                  <a:srgbClr val="512178"/>
                </a:solidFill>
                <a:latin typeface="League Spartan"/>
              </a:rPr>
              <a:t>The voice of further education in Wales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4350" y="796011"/>
            <a:ext cx="4769791" cy="620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457200">
              <a:lnSpc>
                <a:spcPts val="2474"/>
              </a:lnSpc>
            </a:pPr>
            <a:r>
              <a:rPr lang="en-US" sz="1767">
                <a:solidFill>
                  <a:srgbClr val="A30F79"/>
                </a:solidFill>
                <a:latin typeface="League Spartan"/>
              </a:rPr>
              <a:t>Cynhadledd Flynyddol 2023 </a:t>
            </a:r>
          </a:p>
          <a:p>
            <a:pPr algn="just" defTabSz="457200">
              <a:lnSpc>
                <a:spcPts val="2474"/>
              </a:lnSpc>
            </a:pPr>
            <a:r>
              <a:rPr lang="en-US" sz="1767">
                <a:solidFill>
                  <a:srgbClr val="512178"/>
                </a:solidFill>
                <a:latin typeface="League Spartan"/>
              </a:rPr>
              <a:t>Annual Conference 2023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4350" y="1963932"/>
            <a:ext cx="7494929" cy="121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>
              <a:lnSpc>
                <a:spcPts val="2449"/>
              </a:lnSpc>
            </a:pPr>
            <a:r>
              <a:rPr lang="en-US" sz="1749">
                <a:solidFill>
                  <a:srgbClr val="A30F79"/>
                </a:solidFill>
                <a:latin typeface="League Spartan Bold"/>
              </a:rPr>
              <a:t>Llywio cyfleoedd a heriau AI mewn colegau</a:t>
            </a:r>
          </a:p>
          <a:p>
            <a:pPr defTabSz="457200">
              <a:lnSpc>
                <a:spcPts val="2449"/>
              </a:lnSpc>
            </a:pPr>
            <a:endParaRPr lang="en-US" sz="1749">
              <a:solidFill>
                <a:srgbClr val="A30F79"/>
              </a:solidFill>
              <a:latin typeface="League Spartan Bold"/>
            </a:endParaRPr>
          </a:p>
          <a:p>
            <a:pPr algn="just" defTabSz="457200">
              <a:lnSpc>
                <a:spcPts val="2449"/>
              </a:lnSpc>
            </a:pPr>
            <a:r>
              <a:rPr lang="en-US" sz="1749">
                <a:solidFill>
                  <a:srgbClr val="512178"/>
                </a:solidFill>
                <a:latin typeface="League Spartan Bold"/>
              </a:rPr>
              <a:t>Navigating the opportunities and challenges of AI in colleges</a:t>
            </a:r>
          </a:p>
          <a:p>
            <a:pPr defTabSz="457200">
              <a:lnSpc>
                <a:spcPts val="2449"/>
              </a:lnSpc>
              <a:spcBef>
                <a:spcPct val="0"/>
              </a:spcBef>
            </a:pPr>
            <a:endParaRPr lang="en-US" sz="1749">
              <a:solidFill>
                <a:srgbClr val="512178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351B57F-3CCD-28AF-78F2-74FEB5C922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2033" y="375864"/>
            <a:ext cx="2930514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 and large language models are getting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integrated into our everyday tools,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e.g. Microsoft Copilot and Google Workspaces.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Teams premium">
            <a:extLst>
              <a:ext uri="{FF2B5EF4-FFF2-40B4-BE49-F238E27FC236}">
                <a16:creationId xmlns:a16="http://schemas.microsoft.com/office/drawing/2014/main" id="{1D4B6506-6A1D-00E0-8C8D-DCA7E9A5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087" y="375864"/>
            <a:ext cx="2556567" cy="2299767"/>
          </a:xfrm>
          <a:prstGeom prst="rect">
            <a:avLst/>
          </a:prstGeom>
        </p:spPr>
      </p:pic>
      <p:pic>
        <p:nvPicPr>
          <p:cNvPr id="13" name="Content Placeholder 14" descr="Bing chat">
            <a:extLst>
              <a:ext uri="{FF2B5EF4-FFF2-40B4-BE49-F238E27FC236}">
                <a16:creationId xmlns:a16="http://schemas.microsoft.com/office/drawing/2014/main" id="{EC4D0A82-3068-DDFD-CE19-CC1FAEEE6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35208" y="375864"/>
            <a:ext cx="2846759" cy="1877507"/>
          </a:xfrm>
        </p:spPr>
      </p:pic>
      <p:pic>
        <p:nvPicPr>
          <p:cNvPr id="14" name="Picture 13" descr="Microsoft 365 Copilot">
            <a:extLst>
              <a:ext uri="{FF2B5EF4-FFF2-40B4-BE49-F238E27FC236}">
                <a16:creationId xmlns:a16="http://schemas.microsoft.com/office/drawing/2014/main" id="{68954F26-9FA9-F14A-CB1C-A65174F3A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72" y="2892315"/>
            <a:ext cx="2581812" cy="15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oogle Workspace AI ">
            <a:extLst>
              <a:ext uri="{FF2B5EF4-FFF2-40B4-BE49-F238E27FC236}">
                <a16:creationId xmlns:a16="http://schemas.microsoft.com/office/drawing/2014/main" id="{9F9C52CF-5433-A9B3-F107-0CCB125B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27" y="2890129"/>
            <a:ext cx="2804638" cy="157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8828E794-A230-B460-12AA-E691289642D3}"/>
              </a:ext>
            </a:extLst>
          </p:cNvPr>
          <p:cNvSpPr txBox="1">
            <a:spLocks/>
          </p:cNvSpPr>
          <p:nvPr/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10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D7AF65-ABD8-9745-9161-1D3466EAFE0E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17AD2-32C3-1A03-5849-1C542DE8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5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2402-A7F2-6B9A-21C4-F85B908A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Google Docs, released in June 2023…</a:t>
            </a:r>
          </a:p>
        </p:txBody>
      </p:sp>
      <p:pic>
        <p:nvPicPr>
          <p:cNvPr id="13" name="Picture 12" descr="Screen shot of AI being used within Google Docs">
            <a:extLst>
              <a:ext uri="{FF2B5EF4-FFF2-40B4-BE49-F238E27FC236}">
                <a16:creationId xmlns:a16="http://schemas.microsoft.com/office/drawing/2014/main" id="{7069B05C-A9B5-57BD-E850-DAD9019D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92" y="877165"/>
            <a:ext cx="6518277" cy="410661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93F65-A415-0A68-1F13-2BDA635D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76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6F54DC-C584-C7F1-DF20-364AFFED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-341572"/>
            <a:ext cx="6518277" cy="341572"/>
          </a:xfrm>
        </p:spPr>
        <p:txBody>
          <a:bodyPr lIns="0" tIns="0" rIns="0" bIns="0" anchor="b"/>
          <a:lstStyle/>
          <a:p>
            <a:r>
              <a:rPr lang="en-US" dirty="0"/>
              <a:t>AI in Google Docs, released in June 2023… video</a:t>
            </a:r>
          </a:p>
        </p:txBody>
      </p:sp>
      <p:pic>
        <p:nvPicPr>
          <p:cNvPr id="2" name="Online Media 1" descr="Google Docs (faster)">
            <a:hlinkClick r:id="" action="ppaction://media"/>
            <a:extLst>
              <a:ext uri="{FF2B5EF4-FFF2-40B4-BE49-F238E27FC236}">
                <a16:creationId xmlns:a16="http://schemas.microsoft.com/office/drawing/2014/main" id="{04945316-76CA-59AF-E120-C6B96E7EA6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8354" y="200569"/>
            <a:ext cx="6377609" cy="478320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B3A6A-A608-8E3D-5B1D-8429CE3D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D7AF65-ABD8-9745-9161-1D3466EAFE0E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Light" panose="02000000000000000000" pitchFamily="2" charset="0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Light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6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22E0-03CB-62B7-967D-8C63CE37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6"/>
            <a:ext cx="8264018" cy="341572"/>
          </a:xfrm>
        </p:spPr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Plus has several hundred plugins…</a:t>
            </a:r>
          </a:p>
        </p:txBody>
      </p:sp>
      <p:pic>
        <p:nvPicPr>
          <p:cNvPr id="4" name="Picture 3" descr="Screenshot of ChatGPT Plus plugin options">
            <a:extLst>
              <a:ext uri="{FF2B5EF4-FFF2-40B4-BE49-F238E27FC236}">
                <a16:creationId xmlns:a16="http://schemas.microsoft.com/office/drawing/2014/main" id="{0A0494AD-3BAA-E63F-C370-CD875448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77" y="944076"/>
            <a:ext cx="7088587" cy="385969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15886-0C57-C1D9-6A2B-46D5607E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483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22E0-03CB-62B7-967D-8C63CE37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6"/>
            <a:ext cx="8264018" cy="341572"/>
          </a:xfrm>
        </p:spPr>
        <p:txBody>
          <a:bodyPr/>
          <a:lstStyle/>
          <a:p>
            <a:r>
              <a:rPr lang="en-US" dirty="0"/>
              <a:t>Example of content creation:</a:t>
            </a:r>
          </a:p>
        </p:txBody>
      </p:sp>
      <p:pic>
        <p:nvPicPr>
          <p:cNvPr id="4" name="Picture 3" descr="Screen show of Gamma homepage - A new medium for presenting ideas, powered by AI.">
            <a:extLst>
              <a:ext uri="{FF2B5EF4-FFF2-40B4-BE49-F238E27FC236}">
                <a16:creationId xmlns:a16="http://schemas.microsoft.com/office/drawing/2014/main" id="{37F9073A-2307-4A31-90B9-1CC8FAE58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15" y="954765"/>
            <a:ext cx="6250853" cy="3649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4D552-339E-F914-0951-3AA78F0FB5C4}"/>
              </a:ext>
            </a:extLst>
          </p:cNvPr>
          <p:cNvSpPr txBox="1"/>
          <p:nvPr/>
        </p:nvSpPr>
        <p:spPr>
          <a:xfrm>
            <a:off x="1069718" y="4727338"/>
            <a:ext cx="16658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gamma.app</a:t>
            </a:r>
            <a:r>
              <a:rPr lang="en-GB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15886-0C57-C1D9-6A2B-46D5607E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144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C32E35-4B8A-BE91-AD73-C1E0E6F0A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-341572"/>
            <a:ext cx="6518277" cy="341572"/>
          </a:xfrm>
        </p:spPr>
        <p:txBody>
          <a:bodyPr lIns="0" tIns="0" rIns="0" bIns="0" anchor="b"/>
          <a:lstStyle/>
          <a:p>
            <a:r>
              <a:rPr lang="en-US" dirty="0"/>
              <a:t>Example of content creation video</a:t>
            </a:r>
          </a:p>
        </p:txBody>
      </p:sp>
      <p:pic>
        <p:nvPicPr>
          <p:cNvPr id="2" name="Online Media 1" descr="Gamma - AI in education (Eng)">
            <a:hlinkClick r:id="" action="ppaction://media"/>
            <a:extLst>
              <a:ext uri="{FF2B5EF4-FFF2-40B4-BE49-F238E27FC236}">
                <a16:creationId xmlns:a16="http://schemas.microsoft.com/office/drawing/2014/main" id="{EB81BBFB-564B-2A55-3F41-6C35D249BF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0823" y="-1633"/>
            <a:ext cx="6775268" cy="508145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962F0-C367-4C87-CB5B-3A686999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97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7522-E77B-CB92-BAC2-0F68AF63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Bing Chat and </a:t>
            </a:r>
            <a:r>
              <a:rPr lang="en-US" dirty="0" err="1"/>
              <a:t>ChatGPT</a:t>
            </a:r>
            <a:r>
              <a:rPr lang="en-US" dirty="0"/>
              <a:t> can read pictures…</a:t>
            </a:r>
          </a:p>
        </p:txBody>
      </p:sp>
      <p:pic>
        <p:nvPicPr>
          <p:cNvPr id="9" name="Picture 8" descr="Screenshot of Bing Chat reading a pie chart picture ">
            <a:extLst>
              <a:ext uri="{FF2B5EF4-FFF2-40B4-BE49-F238E27FC236}">
                <a16:creationId xmlns:a16="http://schemas.microsoft.com/office/drawing/2014/main" id="{2979684C-8C4D-8C10-1878-8D53A169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26" y="881539"/>
            <a:ext cx="6518278" cy="374223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65D6E-0A84-4253-5F40-950D75CD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477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CDF28-5B1B-A7C8-7095-C60E143A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and generative AI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3A0878A-4034-6056-FAB5-F0B37814ECF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5" y="1047262"/>
            <a:ext cx="6073830" cy="255741"/>
          </a:xfrm>
        </p:spPr>
        <p:txBody>
          <a:bodyPr/>
          <a:lstStyle/>
          <a:p>
            <a:r>
              <a:rPr lang="en-US" dirty="0"/>
              <a:t>What we see across the education sector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E6729-39BA-5253-54F4-1E09E39B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29" y="1609918"/>
            <a:ext cx="7762344" cy="3013858"/>
          </a:xfrm>
        </p:spPr>
        <p:txBody>
          <a:bodyPr/>
          <a:lstStyle/>
          <a:p>
            <a:r>
              <a:rPr lang="en-US" dirty="0"/>
              <a:t>Lot of discussion around assessment and policy (avoid, outrun, embrace) </a:t>
            </a:r>
          </a:p>
          <a:p>
            <a:r>
              <a:rPr lang="en-US" dirty="0"/>
              <a:t>Initial assessment guidance for students produced </a:t>
            </a:r>
          </a:p>
          <a:p>
            <a:r>
              <a:rPr lang="en-US" dirty="0"/>
              <a:t>Some early (speculative) ideas about how to use it in learning and teaching</a:t>
            </a:r>
          </a:p>
          <a:p>
            <a:r>
              <a:rPr lang="en-US" dirty="0"/>
              <a:t>Widespread use by students</a:t>
            </a:r>
          </a:p>
          <a:p>
            <a:r>
              <a:rPr lang="en-US" dirty="0"/>
              <a:t>Broad acknowledgement that work will change too, but limited action at the moment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CEF08-46B5-0BB1-2B4D-85748039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558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353F-7A03-BE9F-FE16-EEBC5DF4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7485815" cy="341572"/>
          </a:xfrm>
        </p:spPr>
        <p:txBody>
          <a:bodyPr/>
          <a:lstStyle/>
          <a:p>
            <a:r>
              <a:rPr lang="en-US" dirty="0"/>
              <a:t>Approaches to regulating AI diverging globally</a:t>
            </a:r>
          </a:p>
        </p:txBody>
      </p:sp>
      <p:pic>
        <p:nvPicPr>
          <p:cNvPr id="8" name="Picture 7" descr="Screenshot of European Parliament's AI regulations">
            <a:extLst>
              <a:ext uri="{FF2B5EF4-FFF2-40B4-BE49-F238E27FC236}">
                <a16:creationId xmlns:a16="http://schemas.microsoft.com/office/drawing/2014/main" id="{074DC368-4068-215B-FCD7-A9DF6DAC6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05" y="1006565"/>
            <a:ext cx="4345699" cy="2442809"/>
          </a:xfrm>
          <a:prstGeom prst="rect">
            <a:avLst/>
          </a:prstGeom>
        </p:spPr>
      </p:pic>
      <p:pic>
        <p:nvPicPr>
          <p:cNvPr id="12" name="Picture 11" descr="Screenshot of a blueprint for an AI bill of rights on the White House website">
            <a:extLst>
              <a:ext uri="{FF2B5EF4-FFF2-40B4-BE49-F238E27FC236}">
                <a16:creationId xmlns:a16="http://schemas.microsoft.com/office/drawing/2014/main" id="{E972807E-343C-F98C-06E5-A0C1E605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4" y="1257245"/>
            <a:ext cx="3453788" cy="1941447"/>
          </a:xfrm>
          <a:prstGeom prst="rect">
            <a:avLst/>
          </a:prstGeom>
        </p:spPr>
      </p:pic>
      <p:pic>
        <p:nvPicPr>
          <p:cNvPr id="10" name="Picture 9" descr="Screenshot of Gov.UK AI regulation approach ">
            <a:extLst>
              <a:ext uri="{FF2B5EF4-FFF2-40B4-BE49-F238E27FC236}">
                <a16:creationId xmlns:a16="http://schemas.microsoft.com/office/drawing/2014/main" id="{B2E8CB74-650C-6710-87CB-F29DA1466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342" y="2360306"/>
            <a:ext cx="4874563" cy="27400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EAACF-D76B-3790-768C-D44C5B24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47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12741-3853-8DAC-0D7B-EFF7DDB8F7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6884" y="2254599"/>
            <a:ext cx="6348144" cy="4076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Medium" panose="02000000000000000000" pitchFamily="2" charset="0"/>
                <a:cs typeface="+mn-cs"/>
              </a:rPr>
              <a:t>Challenges: assessment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11503-4D92-CD14-53B8-62BC8752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49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B62D61-5A63-CC89-B68D-5FA1DA794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894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57FB77-8E92-4A92-B0CC-ACAAF9C9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37" y="1645475"/>
            <a:ext cx="4984294" cy="926275"/>
          </a:xfrm>
        </p:spPr>
        <p:txBody>
          <a:bodyPr lIns="0" tIns="0" rIns="0" bIns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/>
              <a:t>Navigating the opportunities and challenges of AI in colleges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84E5B4-DBFB-4A00-8C33-0CEDF334291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22937" y="2688525"/>
            <a:ext cx="3268133" cy="1083455"/>
          </a:xfrm>
        </p:spPr>
        <p:txBody>
          <a:bodyPr/>
          <a:lstStyle/>
          <a:p>
            <a:r>
              <a:rPr lang="en-GB" dirty="0">
                <a:ea typeface="Roboto Medium"/>
              </a:rPr>
              <a:t>Michael Webb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0374A-4728-F88A-4DAE-85AA5ED24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225" y="46237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3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A0D11-9FCE-4806-859C-046DE4BE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-341572"/>
            <a:ext cx="6518277" cy="341572"/>
          </a:xfrm>
        </p:spPr>
        <p:txBody>
          <a:bodyPr lIns="0" tIns="0" rIns="0" bIns="0" anchor="b"/>
          <a:lstStyle/>
          <a:p>
            <a:r>
              <a:rPr lang="en-US" dirty="0"/>
              <a:t>Challenged: assessment examples</a:t>
            </a:r>
          </a:p>
        </p:txBody>
      </p:sp>
      <p:pic>
        <p:nvPicPr>
          <p:cNvPr id="9" name="Picture 8" descr="Headline 'AI is killing off homework with one school ditching essays due to ChatGPT">
            <a:extLst>
              <a:ext uri="{FF2B5EF4-FFF2-40B4-BE49-F238E27FC236}">
                <a16:creationId xmlns:a16="http://schemas.microsoft.com/office/drawing/2014/main" id="{46CC832A-0FB2-FE7B-9B69-B74556DA6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5" y="2559074"/>
            <a:ext cx="3007392" cy="826043"/>
          </a:xfrm>
          <a:prstGeom prst="rect">
            <a:avLst/>
          </a:prstGeom>
        </p:spPr>
      </p:pic>
      <p:pic>
        <p:nvPicPr>
          <p:cNvPr id="10" name="Picture 9" descr="Headline 'London school likely to scrap essay homework due to fears of ChatGPT manipulaiton">
            <a:extLst>
              <a:ext uri="{FF2B5EF4-FFF2-40B4-BE49-F238E27FC236}">
                <a16:creationId xmlns:a16="http://schemas.microsoft.com/office/drawing/2014/main" id="{F36A13BE-6A8C-69C9-D6EA-C097E9126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1" y="155165"/>
            <a:ext cx="4572000" cy="1447467"/>
          </a:xfrm>
          <a:prstGeom prst="rect">
            <a:avLst/>
          </a:prstGeom>
        </p:spPr>
      </p:pic>
      <p:pic>
        <p:nvPicPr>
          <p:cNvPr id="11" name="Picture 10" descr="Headline, AI breakthrough ChatGPT raises alarm of student cheating">
            <a:extLst>
              <a:ext uri="{FF2B5EF4-FFF2-40B4-BE49-F238E27FC236}">
                <a16:creationId xmlns:a16="http://schemas.microsoft.com/office/drawing/2014/main" id="{F7A71FD6-E951-F1A4-B9E4-74B24751C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256" y="450620"/>
            <a:ext cx="3840480" cy="1041271"/>
          </a:xfrm>
          <a:prstGeom prst="rect">
            <a:avLst/>
          </a:prstGeom>
        </p:spPr>
      </p:pic>
      <p:pic>
        <p:nvPicPr>
          <p:cNvPr id="12" name="Picture 11" descr="Headline 'Lecturers urged to review assessments in UK amid concerns over new AI tool">
            <a:extLst>
              <a:ext uri="{FF2B5EF4-FFF2-40B4-BE49-F238E27FC236}">
                <a16:creationId xmlns:a16="http://schemas.microsoft.com/office/drawing/2014/main" id="{147CF807-CB33-1AE9-5F76-8D4C4B791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642" y="1874247"/>
            <a:ext cx="3223590" cy="2451346"/>
          </a:xfrm>
          <a:prstGeom prst="rect">
            <a:avLst/>
          </a:prstGeom>
        </p:spPr>
      </p:pic>
      <p:pic>
        <p:nvPicPr>
          <p:cNvPr id="13" name="Picture 12" descr="Headline 'AI chatbot's MBA exam pass poses test for business schools">
            <a:extLst>
              <a:ext uri="{FF2B5EF4-FFF2-40B4-BE49-F238E27FC236}">
                <a16:creationId xmlns:a16="http://schemas.microsoft.com/office/drawing/2014/main" id="{689F322F-C290-352E-7224-4CBB3E588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864" y="1720835"/>
            <a:ext cx="3007392" cy="756377"/>
          </a:xfrm>
          <a:prstGeom prst="rect">
            <a:avLst/>
          </a:prstGeom>
        </p:spPr>
      </p:pic>
      <p:pic>
        <p:nvPicPr>
          <p:cNvPr id="14" name="Content Placeholder 7" descr="Headline, Now AI can write students' essays for them, will everyone become a cheat?">
            <a:extLst>
              <a:ext uri="{FF2B5EF4-FFF2-40B4-BE49-F238E27FC236}">
                <a16:creationId xmlns:a16="http://schemas.microsoft.com/office/drawing/2014/main" id="{2680F47F-F0DB-204B-0252-00FD17182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156407" y="3486636"/>
            <a:ext cx="2872306" cy="1709846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D5F26-C770-FF7C-626F-32F12A1F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20</a:t>
            </a:fld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85F3A-4502-AA99-4266-A901AF7949F6}"/>
              </a:ext>
            </a:extLst>
          </p:cNvPr>
          <p:cNvSpPr txBox="1">
            <a:spLocks/>
          </p:cNvSpPr>
          <p:nvPr/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10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D7AF65-ABD8-9745-9161-1D3466EAFE0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205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A9DD04B-23AF-0297-EB04-755801DD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6518277" cy="341572"/>
          </a:xfrm>
        </p:spPr>
        <p:txBody>
          <a:bodyPr/>
          <a:lstStyle/>
          <a:p>
            <a:r>
              <a:rPr lang="en-US" dirty="0"/>
              <a:t>Is it possible to detect AI?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0253FE3-F0BC-EA83-2589-1E27BB86E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145606"/>
            <a:ext cx="4916610" cy="34781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Sort of…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 system today can conclusively prove text is written by AI.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Three main techniques (writing style, classifiers, watermarking)</a:t>
            </a:r>
          </a:p>
          <a:p>
            <a:r>
              <a:rPr lang="en-US" dirty="0"/>
              <a:t> Each technique can be defeated</a:t>
            </a:r>
          </a:p>
          <a:p>
            <a:r>
              <a:rPr lang="en-US" dirty="0"/>
              <a:t> Each technique will give false positive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A person walking on the beach with a a meta detector">
            <a:extLst>
              <a:ext uri="{FF2B5EF4-FFF2-40B4-BE49-F238E27FC236}">
                <a16:creationId xmlns:a16="http://schemas.microsoft.com/office/drawing/2014/main" id="{1EBFEB13-B12A-A3A7-8B62-B062AC44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314" y="531636"/>
            <a:ext cx="3302000" cy="2120900"/>
          </a:xfrm>
          <a:prstGeom prst="rect">
            <a:avLst/>
          </a:prstGeom>
        </p:spPr>
      </p:pic>
      <p:pic>
        <p:nvPicPr>
          <p:cNvPr id="13" name="Picture 12" descr="Screenshot of system attempting to prove text is written by AI">
            <a:extLst>
              <a:ext uri="{FF2B5EF4-FFF2-40B4-BE49-F238E27FC236}">
                <a16:creationId xmlns:a16="http://schemas.microsoft.com/office/drawing/2014/main" id="{FB72BEFB-4002-977A-560D-FFD77099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482" y="2766514"/>
            <a:ext cx="2464428" cy="203726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81BC4CE-0FD5-E0F9-848B-21E57BFDBB50}"/>
              </a:ext>
            </a:extLst>
          </p:cNvPr>
          <p:cNvSpPr txBox="1">
            <a:spLocks/>
          </p:cNvSpPr>
          <p:nvPr/>
        </p:nvSpPr>
        <p:spPr>
          <a:xfrm>
            <a:off x="358775" y="4623776"/>
            <a:ext cx="198109" cy="36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10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D7AF65-ABD8-9745-9161-1D3466EAFE0E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9EF1D-CCF8-FB5E-1399-5AE3EB57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97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22E0-03CB-62B7-967D-8C63CE37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39726"/>
            <a:ext cx="6518277" cy="3415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Tactics for assessment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B5A38CA-6ADE-71C3-A41B-5E8742F6E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760584"/>
              </p:ext>
            </p:extLst>
          </p:nvPr>
        </p:nvGraphicFramePr>
        <p:xfrm>
          <a:off x="617417" y="1017292"/>
          <a:ext cx="7775956" cy="3606483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178090">
                  <a:extLst>
                    <a:ext uri="{9D8B030D-6E8A-4147-A177-3AD203B41FA5}">
                      <a16:colId xmlns:a16="http://schemas.microsoft.com/office/drawing/2014/main" val="7958900"/>
                    </a:ext>
                  </a:extLst>
                </a:gridCol>
                <a:gridCol w="3202638">
                  <a:extLst>
                    <a:ext uri="{9D8B030D-6E8A-4147-A177-3AD203B41FA5}">
                      <a16:colId xmlns:a16="http://schemas.microsoft.com/office/drawing/2014/main" val="1111859502"/>
                    </a:ext>
                  </a:extLst>
                </a:gridCol>
                <a:gridCol w="3395228">
                  <a:extLst>
                    <a:ext uri="{9D8B030D-6E8A-4147-A177-3AD203B41FA5}">
                      <a16:colId xmlns:a16="http://schemas.microsoft.com/office/drawing/2014/main" val="2313908458"/>
                    </a:ext>
                  </a:extLst>
                </a:gridCol>
              </a:tblGrid>
              <a:tr h="324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Strategy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Approach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Challenges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280449"/>
                  </a:ext>
                </a:extLst>
              </a:tr>
              <a:tr h="887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Avoid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Revert to in-person exams where use of AI isn’t possible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This moves away from authentic assessment and creates many logistical challenges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257988"/>
                  </a:ext>
                </a:extLst>
              </a:tr>
              <a:tr h="943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Outrun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Devise an assessment that AI can’t do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</a:rPr>
                        <a:t>AI is advancing rapidly and given the time between the assessment being set and it being taken, AI might well be able to do the assignment when it is taken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2873205"/>
                  </a:ext>
                </a:extLst>
              </a:tr>
              <a:tr h="1450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Adapt and Embrace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Embrace the use of AI, discuss appropriate use of AI with students, and actively encourage it’s use to create authentic assessments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B</a:t>
                      </a:r>
                      <a:r>
                        <a:rPr lang="en-GB" sz="1400" dirty="0" err="1">
                          <a:effectLst/>
                        </a:rPr>
                        <a:t>alancing</a:t>
                      </a:r>
                      <a:r>
                        <a:rPr lang="en-GB" sz="1400" dirty="0">
                          <a:effectLst/>
                        </a:rPr>
                        <a:t> authentic assessment and use of generative AI with academic integrity is a challenge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052" marR="8505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9355962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15886-0C57-C1D9-6A2B-46D5607E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6" y="4623776"/>
            <a:ext cx="198109" cy="360000"/>
          </a:xfr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0BD7AF65-ABD8-9745-9161-1D3466EAFE0E}" type="slidenum">
              <a:rPr lang="en-GB" smtClean="0"/>
              <a:pPr>
                <a:spcAft>
                  <a:spcPts val="450"/>
                </a:spcAft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985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E802-9CBE-31E4-FF98-3E45AEB7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do awarding bodies say?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E2A64-4125-5FFA-0B9D-3904C5FCD1F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WJEC point to JCQ’s advice</a:t>
            </a:r>
          </a:p>
        </p:txBody>
      </p:sp>
      <p:pic>
        <p:nvPicPr>
          <p:cNvPr id="8" name="Content Placeholder 7" descr="A screenshot of a JCQ website">
            <a:extLst>
              <a:ext uri="{FF2B5EF4-FFF2-40B4-BE49-F238E27FC236}">
                <a16:creationId xmlns:a16="http://schemas.microsoft.com/office/drawing/2014/main" id="{11817439-F7F5-D0CA-F863-6708DF61E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209" y="1530922"/>
            <a:ext cx="6047252" cy="32728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2ECEE-CE94-15F3-E554-520E08D7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866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A04592-CAAF-EFA4-33B0-9BCBB4C10B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1174" y="492124"/>
            <a:ext cx="8045804" cy="7017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Black" panose="02000000000000000000" pitchFamily="2" charset="0"/>
                <a:cs typeface="+mj-cs"/>
              </a:rPr>
              <a:t>Collaboration example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SSm A"/>
              <a:ea typeface="Roboto Black" panose="02000000000000000000" pitchFamily="2" charset="0"/>
              <a:cs typeface="+mj-cs"/>
            </a:endParaRPr>
          </a:p>
        </p:txBody>
      </p:sp>
      <p:pic>
        <p:nvPicPr>
          <p:cNvPr id="8" name="Picture 7" descr="Screenshot of previous Jisc session on assessment ideas for an AI enabled world">
            <a:extLst>
              <a:ext uri="{FF2B5EF4-FFF2-40B4-BE49-F238E27FC236}">
                <a16:creationId xmlns:a16="http://schemas.microsoft.com/office/drawing/2014/main" id="{3822B1C7-6AB2-6638-22DA-454BA2D0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84" y="1273084"/>
            <a:ext cx="2909766" cy="1635760"/>
          </a:xfrm>
          <a:prstGeom prst="rect">
            <a:avLst/>
          </a:prstGeom>
        </p:spPr>
      </p:pic>
      <p:pic>
        <p:nvPicPr>
          <p:cNvPr id="5" name="Picture 4" descr="Screenshot of 'AI think-pair-share'">
            <a:extLst>
              <a:ext uri="{FF2B5EF4-FFF2-40B4-BE49-F238E27FC236}">
                <a16:creationId xmlns:a16="http://schemas.microsoft.com/office/drawing/2014/main" id="{2731C72E-4C51-F7DF-A872-E1D6162C1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92" y="1238689"/>
            <a:ext cx="4358958" cy="24468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575BD3F-47EE-F1E5-479C-B5EE78BFB577}"/>
              </a:ext>
            </a:extLst>
          </p:cNvPr>
          <p:cNvSpPr txBox="1">
            <a:spLocks/>
          </p:cNvSpPr>
          <p:nvPr/>
        </p:nvSpPr>
        <p:spPr>
          <a:xfrm>
            <a:off x="556884" y="3944372"/>
            <a:ext cx="6518277" cy="341572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1800" b="0" dirty="0"/>
              <a:t>Led by colleagues from UCL, co-developed with colleagues from Leeds, York, West of England and Portsmouth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8A91C-04FC-FBC5-E36E-4CB356BA4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5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12741-3853-8DAC-0D7B-EFF7DDB8F7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4524" y="2246646"/>
            <a:ext cx="6348144" cy="4076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Medium" panose="02000000000000000000" pitchFamily="2" charset="0"/>
                <a:cs typeface="+mn-cs"/>
              </a:rPr>
              <a:t>Challenges: meeting students needs and expectations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11503-4D92-CD14-53B8-62BC8752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258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3062F52-0003-6ED3-08B9-CBAC0F454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383" y="3928672"/>
            <a:ext cx="8433975" cy="6523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8EEF2A-DE2C-9C03-E41C-AA6CA459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students are using </a:t>
            </a:r>
            <a:r>
              <a:rPr lang="en-US" dirty="0" err="1"/>
              <a:t>ChatGPT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8F1DA4B-3D40-E74C-81C5-62D9C9D8BB63}"/>
              </a:ext>
            </a:extLst>
          </p:cNvPr>
          <p:cNvSpPr txBox="1">
            <a:spLocks/>
          </p:cNvSpPr>
          <p:nvPr/>
        </p:nvSpPr>
        <p:spPr>
          <a:xfrm>
            <a:off x="283836" y="1192598"/>
            <a:ext cx="1324769" cy="4941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900"/>
              </a:spcAft>
            </a:pPr>
            <a:r>
              <a:rPr lang="en-US" sz="1800" b="0" dirty="0"/>
              <a:t>Research tool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058077B-DCE4-ADD4-2CDF-F75FE5FFAA5F}"/>
              </a:ext>
            </a:extLst>
          </p:cNvPr>
          <p:cNvSpPr txBox="1">
            <a:spLocks/>
          </p:cNvSpPr>
          <p:nvPr/>
        </p:nvSpPr>
        <p:spPr>
          <a:xfrm>
            <a:off x="283837" y="1824212"/>
            <a:ext cx="1337441" cy="533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Exploring concepts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D0D840E-C52C-A835-A63E-F9430AB06E1B}"/>
              </a:ext>
            </a:extLst>
          </p:cNvPr>
          <p:cNvSpPr txBox="1">
            <a:spLocks/>
          </p:cNvSpPr>
          <p:nvPr/>
        </p:nvSpPr>
        <p:spPr>
          <a:xfrm>
            <a:off x="1966219" y="1192598"/>
            <a:ext cx="1394957" cy="5331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Getting started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5038C1-2BB3-46EC-F977-43ED082D2284}"/>
              </a:ext>
            </a:extLst>
          </p:cNvPr>
          <p:cNvSpPr txBox="1">
            <a:spLocks/>
          </p:cNvSpPr>
          <p:nvPr/>
        </p:nvSpPr>
        <p:spPr>
          <a:xfrm>
            <a:off x="1966219" y="1896918"/>
            <a:ext cx="1434554" cy="5331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Creating structure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043EDAE-94C4-F592-7E0A-D6088253B180}"/>
              </a:ext>
            </a:extLst>
          </p:cNvPr>
          <p:cNvSpPr txBox="1">
            <a:spLocks/>
          </p:cNvSpPr>
          <p:nvPr/>
        </p:nvSpPr>
        <p:spPr>
          <a:xfrm>
            <a:off x="1966219" y="2556215"/>
            <a:ext cx="1434555" cy="5331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/>
              <a:t>Safe proofreading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F0ECDB6-BB6F-8E6C-ECBE-C537C23E477D}"/>
              </a:ext>
            </a:extLst>
          </p:cNvPr>
          <p:cNvSpPr txBox="1">
            <a:spLocks/>
          </p:cNvSpPr>
          <p:nvPr/>
        </p:nvSpPr>
        <p:spPr>
          <a:xfrm>
            <a:off x="1966219" y="3223384"/>
            <a:ext cx="1434555" cy="5331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Getting feedback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EA5928D-047B-716B-27D2-FA3891BEA93C}"/>
              </a:ext>
            </a:extLst>
          </p:cNvPr>
          <p:cNvSpPr txBox="1">
            <a:spLocks/>
          </p:cNvSpPr>
          <p:nvPr/>
        </p:nvSpPr>
        <p:spPr>
          <a:xfrm>
            <a:off x="3814900" y="1214830"/>
            <a:ext cx="1394957" cy="471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/>
              <a:t>Translation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477791D-5222-2846-5558-A94DBAF837A6}"/>
              </a:ext>
            </a:extLst>
          </p:cNvPr>
          <p:cNvSpPr txBox="1">
            <a:spLocks/>
          </p:cNvSpPr>
          <p:nvPr/>
        </p:nvSpPr>
        <p:spPr>
          <a:xfrm>
            <a:off x="3814900" y="1810616"/>
            <a:ext cx="1375616" cy="5466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Rewriting sections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080133-C4E2-969F-4847-96D38D58D346}"/>
              </a:ext>
            </a:extLst>
          </p:cNvPr>
          <p:cNvSpPr txBox="1">
            <a:spLocks/>
          </p:cNvSpPr>
          <p:nvPr/>
        </p:nvSpPr>
        <p:spPr>
          <a:xfrm>
            <a:off x="3814900" y="2457102"/>
            <a:ext cx="1375616" cy="5585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/>
              <a:t>Creating images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4AD1458-F501-C9F0-C765-D7F8CA5CEACB}"/>
              </a:ext>
            </a:extLst>
          </p:cNvPr>
          <p:cNvSpPr txBox="1">
            <a:spLocks/>
          </p:cNvSpPr>
          <p:nvPr/>
        </p:nvSpPr>
        <p:spPr>
          <a:xfrm>
            <a:off x="5604641" y="1250044"/>
            <a:ext cx="1508786" cy="10597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Iterate and discuss to create assignment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EA2A70-1E8D-B84C-2992-81A41D94FB0D}"/>
              </a:ext>
            </a:extLst>
          </p:cNvPr>
          <p:cNvSpPr txBox="1">
            <a:spLocks/>
          </p:cNvSpPr>
          <p:nvPr/>
        </p:nvSpPr>
        <p:spPr>
          <a:xfrm>
            <a:off x="5604640" y="2415750"/>
            <a:ext cx="1508786" cy="559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Sophisticated single prompt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DA28A3F-C5BA-AFD9-CBE7-FA50A5CF886D}"/>
              </a:ext>
            </a:extLst>
          </p:cNvPr>
          <p:cNvSpPr txBox="1">
            <a:spLocks/>
          </p:cNvSpPr>
          <p:nvPr/>
        </p:nvSpPr>
        <p:spPr>
          <a:xfrm>
            <a:off x="7498636" y="1280938"/>
            <a:ext cx="1359722" cy="7845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Just paste the question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55B94-E76E-CB22-9693-F7636558FC3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490689" y="2194030"/>
            <a:ext cx="1375616" cy="724369"/>
          </a:xfrm>
          <a:solidFill>
            <a:schemeClr val="tx2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b="0" dirty="0"/>
              <a:t>Single basic prompt and submit</a:t>
            </a:r>
          </a:p>
        </p:txBody>
      </p:sp>
      <p:sp>
        <p:nvSpPr>
          <p:cNvPr id="25" name="Left Arrow 24">
            <a:extLst>
              <a:ext uri="{FF2B5EF4-FFF2-40B4-BE49-F238E27FC236}">
                <a16:creationId xmlns:a16="http://schemas.microsoft.com/office/drawing/2014/main" id="{5CC18616-2586-5F81-03AA-BEC912A6F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565" y="4054865"/>
            <a:ext cx="1544638" cy="399981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1DFF19-5135-1EC0-C737-0A5540FC583B}"/>
              </a:ext>
            </a:extLst>
          </p:cNvPr>
          <p:cNvSpPr txBox="1">
            <a:spLocks/>
          </p:cNvSpPr>
          <p:nvPr/>
        </p:nvSpPr>
        <p:spPr>
          <a:xfrm>
            <a:off x="2193278" y="4150555"/>
            <a:ext cx="2635698" cy="25574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/>
              <a:t>More acceptable?</a:t>
            </a:r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0DCF2893-19A4-7090-3005-750C0DC3C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100829" y="4078434"/>
            <a:ext cx="1544638" cy="399981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6B2A2A7-D005-7613-D3FE-7CA79A40CD12}"/>
              </a:ext>
            </a:extLst>
          </p:cNvPr>
          <p:cNvSpPr txBox="1">
            <a:spLocks/>
          </p:cNvSpPr>
          <p:nvPr/>
        </p:nvSpPr>
        <p:spPr>
          <a:xfrm>
            <a:off x="5088983" y="4142839"/>
            <a:ext cx="2152637" cy="27117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/>
              <a:t>Less acceptable?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D755-61A3-74D9-2FFD-4C1533C5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31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AFEF4-F286-8692-1260-9A0DB044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49885"/>
            <a:ext cx="6518277" cy="341572"/>
          </a:xfrm>
        </p:spPr>
        <p:txBody>
          <a:bodyPr/>
          <a:lstStyle/>
          <a:p>
            <a:r>
              <a:rPr lang="en-US" dirty="0"/>
              <a:t>Student concerns: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D4AEE-F8A4-D066-C56E-664A11260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1429556"/>
            <a:ext cx="3892713" cy="3013858"/>
          </a:xfrm>
        </p:spPr>
        <p:txBody>
          <a:bodyPr/>
          <a:lstStyle/>
          <a:p>
            <a:r>
              <a:rPr lang="en-GB" b="1" i="0" dirty="0">
                <a:effectLst/>
              </a:rPr>
              <a:t>Information literacy: </a:t>
            </a:r>
            <a:r>
              <a:rPr lang="en-GB" dirty="0"/>
              <a:t>n</a:t>
            </a:r>
            <a:r>
              <a:rPr lang="en-GB" i="0" dirty="0">
                <a:effectLst/>
              </a:rPr>
              <a:t>avigating trust and accuracy</a:t>
            </a:r>
          </a:p>
          <a:p>
            <a:r>
              <a:rPr lang="en-GB" b="1" i="0" dirty="0">
                <a:effectLst/>
              </a:rPr>
              <a:t>Data security: </a:t>
            </a:r>
            <a:r>
              <a:rPr lang="en-GB" dirty="0"/>
              <a:t>s</a:t>
            </a:r>
            <a:r>
              <a:rPr lang="en-GB" i="0" dirty="0">
                <a:effectLst/>
              </a:rPr>
              <a:t>afeguarding privacy and ownership </a:t>
            </a:r>
            <a:endParaRPr lang="en-GB" dirty="0"/>
          </a:p>
          <a:p>
            <a:r>
              <a:rPr lang="en-GB" b="1" i="0" dirty="0">
                <a:effectLst/>
              </a:rPr>
              <a:t>Detectors:</a:t>
            </a:r>
            <a:r>
              <a:rPr lang="en-GB" b="0" i="0" dirty="0">
                <a:effectLst/>
              </a:rPr>
              <a:t> </a:t>
            </a:r>
            <a:r>
              <a:rPr lang="en-GB" b="0" dirty="0"/>
              <a:t>p</a:t>
            </a:r>
            <a:r>
              <a:rPr lang="en-GB" i="0" dirty="0">
                <a:effectLst/>
              </a:rPr>
              <a:t>lagiarism concerns and ambiguous guidelines </a:t>
            </a:r>
          </a:p>
          <a:p>
            <a:r>
              <a:rPr lang="en-GB" b="1" i="0" dirty="0">
                <a:effectLst/>
              </a:rPr>
              <a:t>Regulation: </a:t>
            </a:r>
            <a:r>
              <a:rPr lang="en-GB" dirty="0"/>
              <a:t>s</a:t>
            </a:r>
            <a:r>
              <a:rPr lang="en-GB" i="0" dirty="0">
                <a:effectLst/>
              </a:rPr>
              <a:t>triking a balance 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EAA2FB-5A42-A346-845C-EBBA4823BC3D}"/>
              </a:ext>
            </a:extLst>
          </p:cNvPr>
          <p:cNvSpPr txBox="1">
            <a:spLocks/>
          </p:cNvSpPr>
          <p:nvPr/>
        </p:nvSpPr>
        <p:spPr>
          <a:xfrm>
            <a:off x="4703308" y="1429556"/>
            <a:ext cx="3959998" cy="3013858"/>
          </a:xfrm>
          <a:prstGeom prst="rect">
            <a:avLst/>
          </a:prstGeom>
        </p:spPr>
        <p:txBody>
          <a:bodyPr lIns="0" tIns="0" rIns="0" bIns="0"/>
          <a:lstStyle>
            <a:lvl1pPr marL="90488" indent="-90488" algn="l" defTabSz="2700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180975" indent="-90488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266700" indent="-85725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357188" indent="-90488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447675" indent="-90488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effectLst/>
              </a:rPr>
              <a:t>Staff use: </a:t>
            </a:r>
            <a:r>
              <a:rPr lang="en-GB" dirty="0"/>
              <a:t>t</a:t>
            </a:r>
            <a:r>
              <a:rPr lang="en-GB" i="0" dirty="0">
                <a:effectLst/>
              </a:rPr>
              <a:t>ransparency and confidence</a:t>
            </a:r>
            <a:r>
              <a:rPr lang="en-GB" dirty="0"/>
              <a:t> </a:t>
            </a:r>
          </a:p>
          <a:p>
            <a:r>
              <a:rPr lang="en-GB" b="1" i="0" dirty="0">
                <a:effectLst/>
              </a:rPr>
              <a:t>Equity: </a:t>
            </a:r>
            <a:r>
              <a:rPr lang="en-GB" dirty="0"/>
              <a:t>a</a:t>
            </a:r>
            <a:r>
              <a:rPr lang="en-GB" i="0" dirty="0">
                <a:effectLst/>
              </a:rPr>
              <a:t>ccess and affordability </a:t>
            </a:r>
          </a:p>
          <a:p>
            <a:r>
              <a:rPr lang="en-GB" b="1" i="0" dirty="0">
                <a:effectLst/>
              </a:rPr>
              <a:t>Over reliance:</a:t>
            </a:r>
            <a:r>
              <a:rPr lang="en-GB" b="0" i="0" dirty="0">
                <a:effectLst/>
              </a:rPr>
              <a:t> </a:t>
            </a:r>
            <a:r>
              <a:rPr lang="en-GB" b="0" dirty="0"/>
              <a:t>b</a:t>
            </a:r>
            <a:r>
              <a:rPr lang="en-GB" i="0" dirty="0">
                <a:effectLst/>
              </a:rPr>
              <a:t>alancing AI and intellectual development </a:t>
            </a:r>
          </a:p>
          <a:p>
            <a:r>
              <a:rPr lang="en-GB" b="1" i="0" dirty="0">
                <a:effectLst/>
              </a:rPr>
              <a:t>Employability/jobs:</a:t>
            </a:r>
            <a:r>
              <a:rPr lang="en-GB" b="0" i="0" dirty="0">
                <a:effectLst/>
              </a:rPr>
              <a:t> </a:t>
            </a:r>
            <a:r>
              <a:rPr lang="en-GB" b="0" dirty="0"/>
              <a:t>s</a:t>
            </a:r>
            <a:r>
              <a:rPr lang="en-GB" i="0" dirty="0">
                <a:effectLst/>
              </a:rPr>
              <a:t>kills development and impact of automation 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35514-E03D-D2C0-5982-F600C975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17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EDA7-8E60-E7AD-2724-E6FC3E59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inequality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EED7D870-337F-716A-262B-74767AA57BCB}"/>
              </a:ext>
            </a:extLst>
          </p:cNvPr>
          <p:cNvGraphicFramePr>
            <a:graphicFrameLocks noGrp="1"/>
          </p:cNvGraphicFramePr>
          <p:nvPr/>
        </p:nvGraphicFramePr>
        <p:xfrm>
          <a:off x="1598064" y="862237"/>
          <a:ext cx="5947872" cy="3790557"/>
        </p:xfrm>
        <a:graphic>
          <a:graphicData uri="http://schemas.openxmlformats.org/drawingml/2006/table">
            <a:tbl>
              <a:tblPr firstRow="1" lastRow="1" bandRow="1">
                <a:tableStyleId>{7DF18680-E054-41AD-8BC1-D1AEF772440D}</a:tableStyleId>
              </a:tblPr>
              <a:tblGrid>
                <a:gridCol w="1576666">
                  <a:extLst>
                    <a:ext uri="{9D8B030D-6E8A-4147-A177-3AD203B41FA5}">
                      <a16:colId xmlns:a16="http://schemas.microsoft.com/office/drawing/2014/main" val="1785742898"/>
                    </a:ext>
                  </a:extLst>
                </a:gridCol>
                <a:gridCol w="2388582">
                  <a:extLst>
                    <a:ext uri="{9D8B030D-6E8A-4147-A177-3AD203B41FA5}">
                      <a16:colId xmlns:a16="http://schemas.microsoft.com/office/drawing/2014/main" val="3391185683"/>
                    </a:ext>
                  </a:extLst>
                </a:gridCol>
                <a:gridCol w="1982624">
                  <a:extLst>
                    <a:ext uri="{9D8B030D-6E8A-4147-A177-3AD203B41FA5}">
                      <a16:colId xmlns:a16="http://schemas.microsoft.com/office/drawing/2014/main" val="44950188"/>
                    </a:ext>
                  </a:extLst>
                </a:gridCol>
              </a:tblGrid>
              <a:tr h="334921"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Notes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Monthly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462638"/>
                  </a:ext>
                </a:extLst>
              </a:tr>
              <a:tr h="410948">
                <a:tc>
                  <a:txBody>
                    <a:bodyPr/>
                    <a:lstStyle/>
                    <a:p>
                      <a:r>
                        <a:rPr lang="en-US" b="1"/>
                        <a:t>Grammarly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Including generative 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£10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907160"/>
                  </a:ext>
                </a:extLst>
              </a:tr>
              <a:tr h="471817">
                <a:tc>
                  <a:txBody>
                    <a:bodyPr/>
                    <a:lstStyle/>
                    <a:p>
                      <a:r>
                        <a:rPr lang="en-US" b="1" err="1"/>
                        <a:t>Midjourney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Image 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£8*</a:t>
                      </a:r>
                    </a:p>
                    <a:p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564518"/>
                  </a:ext>
                </a:extLst>
              </a:tr>
              <a:tr h="471817">
                <a:tc>
                  <a:txBody>
                    <a:bodyPr/>
                    <a:lstStyle/>
                    <a:p>
                      <a:r>
                        <a:rPr lang="en-US" b="1" err="1"/>
                        <a:t>ChatGPT</a:t>
                      </a:r>
                      <a:r>
                        <a:rPr lang="en-US" b="1"/>
                        <a:t>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Latest GPT and plugins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£16*</a:t>
                      </a:r>
                    </a:p>
                    <a:p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38757"/>
                  </a:ext>
                </a:extLst>
              </a:tr>
              <a:tr h="471817">
                <a:tc>
                  <a:txBody>
                    <a:bodyPr/>
                    <a:lstStyle/>
                    <a:p>
                      <a:r>
                        <a:rPr lang="en-US" b="1" err="1"/>
                        <a:t>Writesonic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AI powered writing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£13*</a:t>
                      </a:r>
                    </a:p>
                    <a:p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149203"/>
                  </a:ext>
                </a:extLst>
              </a:tr>
              <a:tr h="453946">
                <a:tc>
                  <a:txBody>
                    <a:bodyPr/>
                    <a:lstStyle/>
                    <a:p>
                      <a:r>
                        <a:rPr lang="en-US" b="1"/>
                        <a:t>Gamma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Presentations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£13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782570"/>
                  </a:ext>
                </a:extLst>
              </a:tr>
              <a:tr h="471817">
                <a:tc>
                  <a:txBody>
                    <a:bodyPr/>
                    <a:lstStyle/>
                    <a:p>
                      <a:r>
                        <a:rPr lang="en-US" b="1" err="1"/>
                        <a:t>Scite.ai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AI powered research assistant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/>
                        <a:t>£16*</a:t>
                      </a:r>
                    </a:p>
                    <a:p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32547"/>
                  </a:ext>
                </a:extLst>
              </a:tr>
              <a:tr h="579062">
                <a:tc>
                  <a:txBody>
                    <a:bodyPr/>
                    <a:lstStyle/>
                    <a:p>
                      <a:r>
                        <a:rPr lang="en-US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/>
                        <a:t>£</a:t>
                      </a:r>
                      <a:r>
                        <a:rPr lang="en-US" b="1"/>
                        <a:t>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18735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8907FA8-8EB5-A538-E839-3727E911A7D6}"/>
              </a:ext>
            </a:extLst>
          </p:cNvPr>
          <p:cNvSpPr txBox="1"/>
          <p:nvPr/>
        </p:nvSpPr>
        <p:spPr>
          <a:xfrm>
            <a:off x="1457283" y="4756417"/>
            <a:ext cx="47429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 Price in dollars so rounds to £ at 30 Jun 2023 rates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1F042-6C19-C30D-645F-92652839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210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12741-3853-8DAC-0D7B-EFF7DDB8F7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9696" y="2286404"/>
            <a:ext cx="6348144" cy="4076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Medium" panose="02000000000000000000" pitchFamily="2" charset="0"/>
                <a:cs typeface="+mn-cs"/>
              </a:rPr>
              <a:t>Opportunity: saving staff time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11503-4D92-CD14-53B8-62BC8752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2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11D1B-A9E4-4680-9CFD-E7D093D05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ECAF7-5545-4AAB-80ED-D78EDD19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39725"/>
            <a:ext cx="8395758" cy="504701"/>
          </a:xfrm>
        </p:spPr>
        <p:txBody>
          <a:bodyPr/>
          <a:lstStyle/>
          <a:p>
            <a:r>
              <a:rPr lang="en-GB" dirty="0"/>
              <a:t>About national centre for AI in tertiary 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E4E22-B415-93DF-2F3F-0EC67247637F}"/>
              </a:ext>
            </a:extLst>
          </p:cNvPr>
          <p:cNvSpPr txBox="1"/>
          <p:nvPr/>
        </p:nvSpPr>
        <p:spPr>
          <a:xfrm>
            <a:off x="234227" y="896949"/>
            <a:ext cx="8675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dirty="0">
                <a:solidFill>
                  <a:srgbClr val="FFFFFF"/>
                </a:solidFill>
                <a:effectLst/>
              </a:rPr>
              <a:t>Aim</a:t>
            </a:r>
            <a:r>
              <a:rPr lang="en-GB" sz="2000" b="0" i="0" dirty="0">
                <a:solidFill>
                  <a:srgbClr val="FFFFFF"/>
                </a:solidFill>
                <a:effectLst/>
              </a:rPr>
              <a:t>: to accelerate the adoption of artificial intelligence across the tertiary education sector in a responsible way.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FB23B-81E8-421E-9670-1F4C64760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028" y="2040342"/>
            <a:ext cx="1560239" cy="2763432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Pilots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Information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Events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Community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8" name="Picture 7" descr="ExploreAI screenshot showing a range of AI demos.">
            <a:extLst>
              <a:ext uri="{FF2B5EF4-FFF2-40B4-BE49-F238E27FC236}">
                <a16:creationId xmlns:a16="http://schemas.microsoft.com/office/drawing/2014/main" id="{0FECD0F8-B15B-AF0C-A7B8-E0D6385C2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03" y="1819706"/>
            <a:ext cx="4012863" cy="3135049"/>
          </a:xfrm>
          <a:prstGeom prst="rect">
            <a:avLst/>
          </a:prstGeom>
        </p:spPr>
      </p:pic>
      <p:pic>
        <p:nvPicPr>
          <p:cNvPr id="11" name="Graphic 10" descr="New with solid fill">
            <a:extLst>
              <a:ext uri="{FF2B5EF4-FFF2-40B4-BE49-F238E27FC236}">
                <a16:creationId xmlns:a16="http://schemas.microsoft.com/office/drawing/2014/main" id="{7A13478D-AB12-A6A2-2B51-77031BBB9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290" y="1931751"/>
            <a:ext cx="579250" cy="579250"/>
          </a:xfrm>
          <a:prstGeom prst="rect">
            <a:avLst/>
          </a:prstGeom>
        </p:spPr>
      </p:pic>
      <p:pic>
        <p:nvPicPr>
          <p:cNvPr id="15" name="Graphic 14" descr="Information with solid fill">
            <a:extLst>
              <a:ext uri="{FF2B5EF4-FFF2-40B4-BE49-F238E27FC236}">
                <a16:creationId xmlns:a16="http://schemas.microsoft.com/office/drawing/2014/main" id="{FCA8382E-B666-5944-B83D-98F411FBC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85" y="2734140"/>
            <a:ext cx="512060" cy="51206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D1F85B7-AD74-A14C-814C-71A409905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85" y="3536529"/>
            <a:ext cx="512060" cy="512060"/>
          </a:xfrm>
          <a:prstGeom prst="rect">
            <a:avLst/>
          </a:prstGeom>
        </p:spPr>
      </p:pic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80456E12-19E6-F718-7DD3-EAF3670E80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8290" y="4375505"/>
            <a:ext cx="579250" cy="5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63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D195-B93F-4BE4-0392-56295982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Jisc</a:t>
            </a:r>
            <a:r>
              <a:rPr lang="en-US" dirty="0"/>
              <a:t> pilot example: </a:t>
            </a:r>
            <a:r>
              <a:rPr lang="en-US" dirty="0" err="1"/>
              <a:t>Graide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6D58838-1A6A-BD1A-528E-CC18C4C03625}"/>
              </a:ext>
            </a:extLst>
          </p:cNvPr>
          <p:cNvSpPr txBox="1">
            <a:spLocks/>
          </p:cNvSpPr>
          <p:nvPr/>
        </p:nvSpPr>
        <p:spPr>
          <a:xfrm>
            <a:off x="556884" y="1248671"/>
            <a:ext cx="2974303" cy="2646158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b="0" dirty="0"/>
              <a:t>Accelerating marking of STEM.</a:t>
            </a:r>
          </a:p>
          <a:p>
            <a:endParaRPr lang="en-US" b="0" dirty="0"/>
          </a:p>
          <a:p>
            <a:r>
              <a:rPr lang="en-US" b="0" dirty="0"/>
              <a:t>Initially created by University of Birmingham students.</a:t>
            </a:r>
          </a:p>
        </p:txBody>
      </p:sp>
      <p:pic>
        <p:nvPicPr>
          <p:cNvPr id="9" name="Picture 8" descr="Screenshot of Graide">
            <a:extLst>
              <a:ext uri="{FF2B5EF4-FFF2-40B4-BE49-F238E27FC236}">
                <a16:creationId xmlns:a16="http://schemas.microsoft.com/office/drawing/2014/main" id="{4F98B514-7B3A-6F35-5B2B-1BAB054C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70" y="1189862"/>
            <a:ext cx="5044146" cy="28257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8BCFE-A325-5CB6-0C85-77B9DA24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770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22375-E606-D80E-4007-20279363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29" y="347888"/>
            <a:ext cx="6518277" cy="341572"/>
          </a:xfrm>
        </p:spPr>
        <p:txBody>
          <a:bodyPr/>
          <a:lstStyle/>
          <a:p>
            <a:r>
              <a:rPr lang="en-US" dirty="0"/>
              <a:t>With </a:t>
            </a:r>
            <a:r>
              <a:rPr lang="en-US" dirty="0" err="1"/>
              <a:t>ChatGPT</a:t>
            </a:r>
            <a:r>
              <a:rPr lang="en-US" dirty="0"/>
              <a:t>…</a:t>
            </a:r>
          </a:p>
        </p:txBody>
      </p:sp>
      <p:pic>
        <p:nvPicPr>
          <p:cNvPr id="9" name="Picture 8" descr="Screenshot of session at Connect more 2023">
            <a:extLst>
              <a:ext uri="{FF2B5EF4-FFF2-40B4-BE49-F238E27FC236}">
                <a16:creationId xmlns:a16="http://schemas.microsoft.com/office/drawing/2014/main" id="{664E6AED-C5A8-0F44-EE67-9ED099AE9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267" y="609019"/>
            <a:ext cx="4079151" cy="1962731"/>
          </a:xfrm>
          <a:prstGeom prst="rect">
            <a:avLst/>
          </a:prstGeom>
        </p:spPr>
      </p:pic>
      <p:pic>
        <p:nvPicPr>
          <p:cNvPr id="11" name="Picture 10" descr="Screenshot of ideas and lesson plans ">
            <a:extLst>
              <a:ext uri="{FF2B5EF4-FFF2-40B4-BE49-F238E27FC236}">
                <a16:creationId xmlns:a16="http://schemas.microsoft.com/office/drawing/2014/main" id="{5162806D-7B1A-F943-79E5-D3FCAD572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0"/>
          <a:stretch/>
        </p:blipFill>
        <p:spPr>
          <a:xfrm>
            <a:off x="828430" y="1115367"/>
            <a:ext cx="4665460" cy="3338328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F534803-3270-5501-9CB9-5CBE58FF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29" y="4623775"/>
            <a:ext cx="7593676" cy="360000"/>
          </a:xfrm>
        </p:spPr>
        <p:txBody>
          <a:bodyPr/>
          <a:lstStyle/>
          <a:p>
            <a:r>
              <a:rPr lang="en-GB" sz="1400" dirty="0"/>
              <a:t>Examples from Jisc ‘Intro to </a:t>
            </a:r>
            <a:r>
              <a:rPr lang="en-GB" sz="1400" dirty="0" err="1"/>
              <a:t>ChatGPT</a:t>
            </a:r>
            <a:r>
              <a:rPr lang="en-GB" sz="1400" dirty="0"/>
              <a:t>’ and New Durham College Connect More 2023 session.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DBDDA-066E-FCC5-5609-A9C462BC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005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C0A8-2A60-615B-37FE-1F361F93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Jisc</a:t>
            </a:r>
            <a:r>
              <a:rPr lang="en-US" dirty="0"/>
              <a:t> Pilot example: </a:t>
            </a:r>
            <a:r>
              <a:rPr lang="en-US" dirty="0" err="1"/>
              <a:t>Teachermatic</a:t>
            </a:r>
            <a:endParaRPr lang="en-US" dirty="0"/>
          </a:p>
        </p:txBody>
      </p:sp>
      <p:pic>
        <p:nvPicPr>
          <p:cNvPr id="9" name="Picture 8" descr="Screenshot of Teachermatic interface">
            <a:extLst>
              <a:ext uri="{FF2B5EF4-FFF2-40B4-BE49-F238E27FC236}">
                <a16:creationId xmlns:a16="http://schemas.microsoft.com/office/drawing/2014/main" id="{6DF604FD-D155-98B4-765E-2145E70EF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648" y="845711"/>
            <a:ext cx="5762897" cy="387534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35A01-14D4-C1DE-6C98-B218473F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14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98F0-ED07-2A3E-64DC-842749071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Teachermatic</a:t>
            </a:r>
            <a:r>
              <a:rPr lang="en-US" dirty="0"/>
              <a:t>:</a:t>
            </a:r>
          </a:p>
        </p:txBody>
      </p:sp>
      <p:pic>
        <p:nvPicPr>
          <p:cNvPr id="8" name="Online Media 7" descr="Teachermatic">
            <a:hlinkClick r:id="" action="ppaction://media"/>
            <a:extLst>
              <a:ext uri="{FF2B5EF4-FFF2-40B4-BE49-F238E27FC236}">
                <a16:creationId xmlns:a16="http://schemas.microsoft.com/office/drawing/2014/main" id="{B835AB0E-DE04-312B-6A5B-E4B2617B88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8934" y="829840"/>
            <a:ext cx="5751546" cy="431366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409A9-73CC-501B-D496-A48EED98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9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E6E8-4686-4CD4-D4CA-0F7D4065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Jisc</a:t>
            </a:r>
            <a:r>
              <a:rPr lang="en-US" dirty="0"/>
              <a:t> pilot example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CB86B-92EE-BA40-DCE2-33C0E7437B35}"/>
              </a:ext>
            </a:extLst>
          </p:cNvPr>
          <p:cNvSpPr txBox="1">
            <a:spLocks/>
          </p:cNvSpPr>
          <p:nvPr/>
        </p:nvSpPr>
        <p:spPr>
          <a:xfrm>
            <a:off x="556884" y="1248671"/>
            <a:ext cx="2888960" cy="2534189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b="0" dirty="0"/>
              <a:t>Accelerating analysis of student feedback comments.</a:t>
            </a:r>
          </a:p>
          <a:p>
            <a:endParaRPr lang="en-US" dirty="0"/>
          </a:p>
        </p:txBody>
      </p:sp>
      <p:pic>
        <p:nvPicPr>
          <p:cNvPr id="9" name="Picture 8" descr="Screenshot of Student Voice platform">
            <a:extLst>
              <a:ext uri="{FF2B5EF4-FFF2-40B4-BE49-F238E27FC236}">
                <a16:creationId xmlns:a16="http://schemas.microsoft.com/office/drawing/2014/main" id="{9BCD159D-7B3D-7A92-E85B-2B4BA26B6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800" y="1316048"/>
            <a:ext cx="5097465" cy="179765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2A857-1E86-190C-DC16-7F53C234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62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4AE19-C4A2-1534-AADB-416FBF90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339725"/>
            <a:ext cx="7615849" cy="341572"/>
          </a:xfrm>
        </p:spPr>
        <p:txBody>
          <a:bodyPr/>
          <a:lstStyle/>
          <a:p>
            <a:r>
              <a:rPr lang="en-US" dirty="0"/>
              <a:t>AI assisted marking and feedback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AC544-B6EE-DC23-CD14-3DEA373E4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92" y="1084622"/>
            <a:ext cx="3938018" cy="11421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Generative AI is remarkably good at producing </a:t>
            </a:r>
            <a:r>
              <a:rPr lang="en-US" b="1" dirty="0"/>
              <a:t>plausible</a:t>
            </a:r>
            <a:r>
              <a:rPr lang="en-US" dirty="0"/>
              <a:t> marks and feedback for work.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B4A508B-D060-0353-72D7-43D92EC2D0CC}"/>
              </a:ext>
            </a:extLst>
          </p:cNvPr>
          <p:cNvSpPr txBox="1">
            <a:spLocks/>
          </p:cNvSpPr>
          <p:nvPr/>
        </p:nvSpPr>
        <p:spPr>
          <a:xfrm>
            <a:off x="749392" y="2338593"/>
            <a:ext cx="3562998" cy="1142194"/>
          </a:xfrm>
          <a:prstGeom prst="rect">
            <a:avLst/>
          </a:prstGeom>
        </p:spPr>
        <p:txBody>
          <a:bodyPr lIns="0" tIns="0" rIns="0" bIns="0"/>
          <a:lstStyle>
            <a:lvl1pPr marL="90488" indent="-90488" algn="l" defTabSz="2700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180975" indent="-90488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266700" indent="-85725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357188" indent="-90488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447675" indent="-90488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 need to understand how it is best used (if at all) and produce clear guidance.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4A2B26D-3196-CA32-1431-830519C80B88}"/>
              </a:ext>
            </a:extLst>
          </p:cNvPr>
          <p:cNvSpPr txBox="1">
            <a:spLocks/>
          </p:cNvSpPr>
          <p:nvPr/>
        </p:nvSpPr>
        <p:spPr>
          <a:xfrm>
            <a:off x="749391" y="3500022"/>
            <a:ext cx="6903159" cy="1142194"/>
          </a:xfrm>
          <a:prstGeom prst="rect">
            <a:avLst/>
          </a:prstGeom>
        </p:spPr>
        <p:txBody>
          <a:bodyPr lIns="0" tIns="0" rIns="0" bIns="0"/>
          <a:lstStyle>
            <a:lvl1pPr marL="90488" indent="-90488" algn="l" defTabSz="2700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180975" indent="-90488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266700" indent="-85725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357188" indent="-90488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447675" indent="-90488" algn="l" defTabSz="2700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Without this, we are going to see misuse, either due to misunderstanding, or due to pressures and opportunity.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Picture 8" descr="Screenshot of AI assisted marking and feedback">
            <a:extLst>
              <a:ext uri="{FF2B5EF4-FFF2-40B4-BE49-F238E27FC236}">
                <a16:creationId xmlns:a16="http://schemas.microsoft.com/office/drawing/2014/main" id="{82BC3404-2F36-1095-638D-D43C6158F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612" y="1087345"/>
            <a:ext cx="4090880" cy="148440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9A479-7190-4362-182F-56234359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34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12741-3853-8DAC-0D7B-EFF7DDB8F7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1745" y="2095572"/>
            <a:ext cx="6348144" cy="4076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Medium" panose="02000000000000000000" pitchFamily="2" charset="0"/>
                <a:cs typeface="+mn-cs"/>
              </a:rPr>
              <a:t>Opportunity: new teaching and learning opportunities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11503-4D92-CD14-53B8-62BC8752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168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261D07C-4B47-F676-4E48-06A1E288AE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8775" y="316793"/>
            <a:ext cx="6518277" cy="3415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Black" panose="02000000000000000000" pitchFamily="2" charset="0"/>
                <a:cs typeface="+mj-cs"/>
              </a:rPr>
              <a:t>Pilot example: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Black" panose="02000000000000000000" pitchFamily="2" charset="0"/>
                <a:cs typeface="+mj-cs"/>
              </a:rPr>
              <a:t>Bodyswaps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E7B284-95B9-5C55-2D93-1B916F0F485B}"/>
              </a:ext>
            </a:extLst>
          </p:cNvPr>
          <p:cNvSpPr txBox="1">
            <a:spLocks/>
          </p:cNvSpPr>
          <p:nvPr/>
        </p:nvSpPr>
        <p:spPr>
          <a:xfrm>
            <a:off x="457829" y="1123411"/>
            <a:ext cx="2974303" cy="2646158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b="0" dirty="0"/>
              <a:t>VR/AI to help with soft skills.</a:t>
            </a:r>
          </a:p>
          <a:p>
            <a:endParaRPr lang="en-US" b="0" dirty="0"/>
          </a:p>
          <a:p>
            <a:r>
              <a:rPr lang="en-US" b="0" dirty="0"/>
              <a:t>We’re also see more and more of this in other spaces e.g. medical.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VR Soft Skills Training in Higher Education | Bodyswaps">
            <a:extLst>
              <a:ext uri="{FF2B5EF4-FFF2-40B4-BE49-F238E27FC236}">
                <a16:creationId xmlns:a16="http://schemas.microsoft.com/office/drawing/2014/main" id="{F9F10C0B-81EC-9C8E-405C-A0CE7BCA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57" y="1123411"/>
            <a:ext cx="5176416" cy="29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A67C9-7FFA-BA6B-9BFD-79DB36E6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663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125C-218B-575B-3BDC-70CD028B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example: </a:t>
            </a:r>
            <a:r>
              <a:rPr lang="en-US" dirty="0" err="1"/>
              <a:t>Anywyse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A1638-9ABA-1C9C-4F07-7E514CDACAD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6" y="1047262"/>
            <a:ext cx="2214096" cy="2502762"/>
          </a:xfrm>
        </p:spPr>
        <p:txBody>
          <a:bodyPr/>
          <a:lstStyle/>
          <a:p>
            <a:r>
              <a:rPr lang="en-US" sz="2400" b="0" dirty="0"/>
              <a:t>Audio learning resources, created with the assistance of AI.</a:t>
            </a:r>
          </a:p>
        </p:txBody>
      </p:sp>
      <p:pic>
        <p:nvPicPr>
          <p:cNvPr id="9" name="Content Placeholder 8" descr="Screenshot of Anywyse interface ">
            <a:extLst>
              <a:ext uri="{FF2B5EF4-FFF2-40B4-BE49-F238E27FC236}">
                <a16:creationId xmlns:a16="http://schemas.microsoft.com/office/drawing/2014/main" id="{63B0F765-9BE4-6593-0E0D-72FDBA00F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8353" y="862706"/>
            <a:ext cx="6012747" cy="3139363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186AF-B01C-DAE4-832B-155490798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16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071B-BCEB-A5DC-0432-7AA1744B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colleges are already doing exciting things…</a:t>
            </a:r>
          </a:p>
        </p:txBody>
      </p:sp>
      <p:pic>
        <p:nvPicPr>
          <p:cNvPr id="12" name="Picture 11" descr="Screenshot of ChatGPT ">
            <a:extLst>
              <a:ext uri="{FF2B5EF4-FFF2-40B4-BE49-F238E27FC236}">
                <a16:creationId xmlns:a16="http://schemas.microsoft.com/office/drawing/2014/main" id="{5C0B4061-0FE0-1537-3C13-0F26658F7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29" y="1319708"/>
            <a:ext cx="4453419" cy="3018760"/>
          </a:xfrm>
          <a:prstGeom prst="rect">
            <a:avLst/>
          </a:prstGeom>
        </p:spPr>
      </p:pic>
      <p:pic>
        <p:nvPicPr>
          <p:cNvPr id="10" name="Picture 9" descr="Screenshot of session at Connect More 2023">
            <a:extLst>
              <a:ext uri="{FF2B5EF4-FFF2-40B4-BE49-F238E27FC236}">
                <a16:creationId xmlns:a16="http://schemas.microsoft.com/office/drawing/2014/main" id="{9232B63A-AC4F-1F8D-641B-91BC1CDD8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101" y="1034400"/>
            <a:ext cx="4846061" cy="2674396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316A5BF-CA1A-B7D4-DABA-0A3052A0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30" y="4623775"/>
            <a:ext cx="7372294" cy="360000"/>
          </a:xfrm>
        </p:spPr>
        <p:txBody>
          <a:bodyPr/>
          <a:lstStyle/>
          <a:p>
            <a:r>
              <a:rPr lang="en-GB" sz="1400" dirty="0"/>
              <a:t>Examples based on New Durham College and Basingstoke College of Technology at Connect More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648B3-D1EE-6282-777D-572A126E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88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5E91-C0AF-5622-6F47-197DF5C6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effectLst/>
                <a:latin typeface="+mj-lt"/>
                <a:ea typeface="Helvetica Neue" panose="02000503000000020004" pitchFamily="2" charset="0"/>
                <a:cs typeface="Calibri" panose="020F0502020204030204" pitchFamily="34" charset="0"/>
              </a:rPr>
              <a:t>Navigating the opportunities and challenges of AI in education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69182-FEBB-39FD-4FE9-C87802BF7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84" y="1298049"/>
            <a:ext cx="6171334" cy="2547402"/>
          </a:xfrm>
        </p:spPr>
        <p:txBody>
          <a:bodyPr/>
          <a:lstStyle/>
          <a:p>
            <a:r>
              <a:rPr lang="en-US" sz="1800" b="1" dirty="0"/>
              <a:t>AI: w</a:t>
            </a:r>
            <a:r>
              <a:rPr lang="en-US" sz="1800" dirty="0"/>
              <a:t>here are we today?</a:t>
            </a:r>
          </a:p>
          <a:p>
            <a:endParaRPr lang="en-US" sz="1800" dirty="0"/>
          </a:p>
          <a:p>
            <a:r>
              <a:rPr lang="en-US" sz="1800" b="1" dirty="0"/>
              <a:t>Challenges</a:t>
            </a:r>
            <a:r>
              <a:rPr lang="en-US" sz="1800" dirty="0"/>
              <a:t>: assessment</a:t>
            </a:r>
          </a:p>
          <a:p>
            <a:r>
              <a:rPr lang="en-US" sz="1800" b="1" dirty="0"/>
              <a:t>Challenges</a:t>
            </a:r>
            <a:r>
              <a:rPr lang="en-US" sz="1800" dirty="0"/>
              <a:t>: meeting students needs and expectations</a:t>
            </a:r>
          </a:p>
          <a:p>
            <a:endParaRPr lang="en-US" sz="1800" dirty="0"/>
          </a:p>
          <a:p>
            <a:r>
              <a:rPr lang="en-US" sz="1800" b="1" dirty="0"/>
              <a:t>Opportunities</a:t>
            </a:r>
            <a:r>
              <a:rPr lang="en-US" sz="1800" dirty="0"/>
              <a:t>: saving staff time</a:t>
            </a:r>
          </a:p>
          <a:p>
            <a:r>
              <a:rPr lang="en-US" sz="1800" b="1" dirty="0"/>
              <a:t>Opportunities</a:t>
            </a:r>
            <a:r>
              <a:rPr lang="en-US" sz="1800" dirty="0"/>
              <a:t>: new teaching and learning opportunities</a:t>
            </a:r>
          </a:p>
          <a:p>
            <a:endParaRPr lang="en-US" sz="1800" dirty="0"/>
          </a:p>
          <a:p>
            <a:r>
              <a:rPr lang="en-US" sz="1800" dirty="0"/>
              <a:t>Activity: our short, mid and learn term hopes and needs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05E6B-4CEF-1B11-B482-EAEB91D8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940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331E6-F674-B920-1250-06BF9613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there are some examples like </a:t>
            </a:r>
            <a:r>
              <a:rPr lang="en-US" dirty="0" err="1"/>
              <a:t>Khanmigo</a:t>
            </a:r>
            <a:r>
              <a:rPr lang="en-US" dirty="0"/>
              <a:t> that point to future opportunities…</a:t>
            </a:r>
          </a:p>
        </p:txBody>
      </p:sp>
      <p:pic>
        <p:nvPicPr>
          <p:cNvPr id="8" name="Content Placeholder 7" descr="Screenshot of Khanmigo">
            <a:extLst>
              <a:ext uri="{FF2B5EF4-FFF2-40B4-BE49-F238E27FC236}">
                <a16:creationId xmlns:a16="http://schemas.microsoft.com/office/drawing/2014/main" id="{0105DEB4-D543-F779-6151-32C9FD340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582" y="1302963"/>
            <a:ext cx="4953058" cy="2060349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" name="Picture 9" descr="Screenshot of Khanmigo, 'unlocking creativity'">
            <a:extLst>
              <a:ext uri="{FF2B5EF4-FFF2-40B4-BE49-F238E27FC236}">
                <a16:creationId xmlns:a16="http://schemas.microsoft.com/office/drawing/2014/main" id="{0FBC6013-9187-54DA-F04C-22F1C1666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11" y="2551563"/>
            <a:ext cx="5576450" cy="231966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13B23-533C-9145-A956-EEEB0F7B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399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8104-488D-8CCA-2821-9EBB33B5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5C33D4-C3F2-1130-E72D-D2F07675B15C}"/>
              </a:ext>
            </a:extLst>
          </p:cNvPr>
          <p:cNvSpPr txBox="1">
            <a:spLocks/>
          </p:cNvSpPr>
          <p:nvPr/>
        </p:nvSpPr>
        <p:spPr>
          <a:xfrm>
            <a:off x="634941" y="1049980"/>
            <a:ext cx="7509353" cy="3574000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2000" b="0" dirty="0"/>
              <a:t>Work in groups to map out your hopes for education and how/where AI can best support them.  What support will you need to achieve them?</a:t>
            </a:r>
            <a:endParaRPr lang="en-US" b="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000" b="0" dirty="0"/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b="0" dirty="0">
              <a:solidFill>
                <a:schemeClr val="bg1"/>
              </a:solidFill>
            </a:endParaRPr>
          </a:p>
          <a:p>
            <a:pPr marL="2514600" lvl="6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Near term</a:t>
            </a:r>
          </a:p>
          <a:p>
            <a:pPr marL="2514600" lvl="6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Mid term</a:t>
            </a:r>
          </a:p>
          <a:p>
            <a:pPr marL="2514600" lvl="6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Long term</a:t>
            </a:r>
          </a:p>
          <a:p>
            <a:pPr marL="457200" indent="-457200">
              <a:buFont typeface="+mj-lt"/>
              <a:buAutoNum type="arabicPeriod"/>
            </a:pPr>
            <a:endParaRPr lang="en-US" sz="2000" b="0" dirty="0"/>
          </a:p>
          <a:p>
            <a:pPr marL="457200" indent="-457200">
              <a:buFont typeface="+mj-lt"/>
              <a:buAutoNum type="arabicPeriod"/>
            </a:pPr>
            <a:endParaRPr lang="en-US" sz="2000" b="0" dirty="0"/>
          </a:p>
          <a:p>
            <a:r>
              <a:rPr lang="en-US" sz="2000" b="0" dirty="0"/>
              <a:t>Feedback in groups – 10 mins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F19FE-D46D-CE4A-4D72-59CC6D49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002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0A36-D08E-2894-E05B-B6FBD267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details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D848F-06C6-3BC6-6205-165631E7EFF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8774" y="1388834"/>
            <a:ext cx="6275706" cy="30370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>
                <a:ea typeface="Roboto Medium"/>
              </a:rPr>
              <a:t>Web: </a:t>
            </a:r>
            <a:r>
              <a:rPr lang="en-GB" sz="2000" b="0" i="0" u="sng" dirty="0">
                <a:effectLst/>
                <a:ea typeface="Roboto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https://www.jisc.ac.uk/national-centre-for-ai</a:t>
            </a:r>
            <a:endParaRPr lang="en-US" sz="2000" dirty="0">
              <a:ea typeface="Roboto Medium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a typeface="Roboto Medium"/>
              </a:rPr>
              <a:t>Email: </a:t>
            </a:r>
            <a:r>
              <a:rPr lang="en-US" sz="2000" b="0" dirty="0">
                <a:ea typeface="Roboto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ncai@jisc.ac.uk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>
                <a:ea typeface="Roboto Medium"/>
              </a:rPr>
              <a:t>Stay up to date join our mailing list </a:t>
            </a:r>
            <a:r>
              <a:rPr lang="en-US" sz="2000" b="0" dirty="0">
                <a:ea typeface="Roboto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AIED@jiscmail.ac.uk</a:t>
            </a:r>
            <a:endParaRPr lang="en-US" sz="2000" b="0" dirty="0">
              <a:ea typeface="Roboto Medium"/>
            </a:endParaRPr>
          </a:p>
          <a:p>
            <a:endParaRPr lang="en-US" sz="2000" b="0" dirty="0"/>
          </a:p>
        </p:txBody>
      </p:sp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A318237C-553B-8E3A-95BA-2156989D0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5799" y="2925938"/>
            <a:ext cx="533401" cy="533401"/>
          </a:xfrm>
          <a:prstGeom prst="rect">
            <a:avLst/>
          </a:prstGeom>
        </p:spPr>
      </p:pic>
      <p:pic>
        <p:nvPicPr>
          <p:cNvPr id="3" name="Picture 2" descr="QR code to join mailing list: AIED@jiscmail.ac.uk">
            <a:extLst>
              <a:ext uri="{FF2B5EF4-FFF2-40B4-BE49-F238E27FC236}">
                <a16:creationId xmlns:a16="http://schemas.microsoft.com/office/drawing/2014/main" id="{C50973F6-78A8-A9D4-93E9-D20E1C32A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7622" y="2048742"/>
            <a:ext cx="2743200" cy="28099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E660B-F14D-2EE9-9B21-53BDD7F3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8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57FB77-8E92-4A92-B0CC-ACAAF9C9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011" y="2340393"/>
            <a:ext cx="4545950" cy="462713"/>
          </a:xfrm>
        </p:spPr>
        <p:txBody>
          <a:bodyPr lIns="0" tIns="0" rIns="0" bIns="0" anchor="t"/>
          <a:lstStyle/>
          <a:p>
            <a:r>
              <a:rPr lang="en-US" dirty="0"/>
              <a:t>AI: where are we today?</a:t>
            </a:r>
          </a:p>
        </p:txBody>
      </p:sp>
    </p:spTree>
    <p:extLst>
      <p:ext uri="{BB962C8B-B14F-4D97-AF65-F5344CB8AC3E}">
        <p14:creationId xmlns:p14="http://schemas.microsoft.com/office/powerpoint/2010/main" val="318828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12741-3853-8DAC-0D7B-EFF7DDB8F7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4013" y="1346343"/>
            <a:ext cx="6348144" cy="25235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Medium" panose="02000000000000000000" pitchFamily="2" charset="0"/>
                <a:cs typeface="+mn-cs"/>
              </a:rPr>
              <a:t>Things have moved very quickly over the last 12 months…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Roboto Medium" panose="02000000000000000000" pitchFamily="2" charset="0"/>
                <a:cs typeface="+mn-cs"/>
              </a:rPr>
              <a:t>… and amazingly quickly over the last six months.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11503-4D92-CD14-53B8-62BC8752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50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F9EE-1DDE-3B35-6AAE-D0EA47BE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 2022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ChatGPT</a:t>
            </a:r>
            <a:r>
              <a:rPr lang="en-US" dirty="0"/>
              <a:t>…</a:t>
            </a:r>
          </a:p>
        </p:txBody>
      </p:sp>
      <p:pic>
        <p:nvPicPr>
          <p:cNvPr id="8" name="Picture 7" descr="A screen shot of ChatGPT&#10;&#10;">
            <a:extLst>
              <a:ext uri="{FF2B5EF4-FFF2-40B4-BE49-F238E27FC236}">
                <a16:creationId xmlns:a16="http://schemas.microsoft.com/office/drawing/2014/main" id="{D4676760-33FE-D42A-ED72-F390475B6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8" y="339724"/>
            <a:ext cx="6078266" cy="430011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D0A55-B8AB-F09A-7AE3-EB879022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568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761E6-AE87-BEDA-3538-34EEF2A8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Generative AI is more than </a:t>
            </a:r>
            <a:r>
              <a:rPr lang="en-US" dirty="0" err="1">
                <a:solidFill>
                  <a:schemeClr val="bg1"/>
                </a:solidFill>
              </a:rPr>
              <a:t>ChatGPT</a:t>
            </a:r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5F5CBDD-1451-168B-4369-D5ECD8F206EE}"/>
              </a:ext>
            </a:extLst>
          </p:cNvPr>
          <p:cNvSpPr txBox="1">
            <a:spLocks/>
          </p:cNvSpPr>
          <p:nvPr/>
        </p:nvSpPr>
        <p:spPr>
          <a:xfrm>
            <a:off x="169318" y="973484"/>
            <a:ext cx="1272977" cy="256179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800" dirty="0"/>
              <a:t>Chat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8571E-9843-65A2-9C9A-62D30661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6" descr="Open AI Logo ">
            <a:extLst>
              <a:ext uri="{FF2B5EF4-FFF2-40B4-BE49-F238E27FC236}">
                <a16:creationId xmlns:a16="http://schemas.microsoft.com/office/drawing/2014/main" id="{391D4262-4CFA-FEE2-8F0F-9292FCF1D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7" y="1525186"/>
            <a:ext cx="1258448" cy="7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eet Claude logo">
            <a:extLst>
              <a:ext uri="{FF2B5EF4-FFF2-40B4-BE49-F238E27FC236}">
                <a16:creationId xmlns:a16="http://schemas.microsoft.com/office/drawing/2014/main" id="{D407EB67-7735-2335-B5C6-BE0F4D008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99" r="22335"/>
          <a:stretch/>
        </p:blipFill>
        <p:spPr>
          <a:xfrm>
            <a:off x="306978" y="2400720"/>
            <a:ext cx="1024538" cy="775067"/>
          </a:xfrm>
          <a:prstGeom prst="rect">
            <a:avLst/>
          </a:prstGeom>
        </p:spPr>
      </p:pic>
      <p:pic>
        <p:nvPicPr>
          <p:cNvPr id="16" name="Picture 4" descr="Bing Logo">
            <a:extLst>
              <a:ext uri="{FF2B5EF4-FFF2-40B4-BE49-F238E27FC236}">
                <a16:creationId xmlns:a16="http://schemas.microsoft.com/office/drawing/2014/main" id="{BE46DF01-4B78-0A31-BCA8-C374650721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8" y="3278047"/>
            <a:ext cx="782906" cy="7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napchat Logo">
            <a:extLst>
              <a:ext uri="{FF2B5EF4-FFF2-40B4-BE49-F238E27FC236}">
                <a16:creationId xmlns:a16="http://schemas.microsoft.com/office/drawing/2014/main" id="{9C5BD8A2-DAA2-9838-3F51-B7BC7CD65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96" y="4170016"/>
            <a:ext cx="794419" cy="7829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A9D504-A044-75BB-4CE4-2841B6E5451B}"/>
              </a:ext>
            </a:extLst>
          </p:cNvPr>
          <p:cNvSpPr txBox="1">
            <a:spLocks/>
          </p:cNvSpPr>
          <p:nvPr/>
        </p:nvSpPr>
        <p:spPr>
          <a:xfrm>
            <a:off x="1729923" y="973484"/>
            <a:ext cx="1008515" cy="256179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800"/>
              <a:t>Search</a:t>
            </a:r>
          </a:p>
        </p:txBody>
      </p:sp>
      <p:pic>
        <p:nvPicPr>
          <p:cNvPr id="22" name="Picture 4" descr="Bard Logo">
            <a:extLst>
              <a:ext uri="{FF2B5EF4-FFF2-40B4-BE49-F238E27FC236}">
                <a16:creationId xmlns:a16="http://schemas.microsoft.com/office/drawing/2014/main" id="{55217E5E-E4DA-9F6B-D019-5BAB3F8844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70" y="1541701"/>
            <a:ext cx="782906" cy="7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ard : experiment logo">
            <a:extLst>
              <a:ext uri="{FF2B5EF4-FFF2-40B4-BE49-F238E27FC236}">
                <a16:creationId xmlns:a16="http://schemas.microsoft.com/office/drawing/2014/main" id="{592E89B8-81D5-C155-E03E-F833837921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" r="6966"/>
          <a:stretch/>
        </p:blipFill>
        <p:spPr>
          <a:xfrm>
            <a:off x="1649261" y="2437957"/>
            <a:ext cx="1077920" cy="389484"/>
          </a:xfrm>
          <a:prstGeom prst="rect">
            <a:avLst/>
          </a:prstGeom>
        </p:spPr>
      </p:pic>
      <p:pic>
        <p:nvPicPr>
          <p:cNvPr id="19" name="Picture 18" descr="Perplexity Logo">
            <a:extLst>
              <a:ext uri="{FF2B5EF4-FFF2-40B4-BE49-F238E27FC236}">
                <a16:creationId xmlns:a16="http://schemas.microsoft.com/office/drawing/2014/main" id="{95DE9577-E614-A320-6B6E-618869591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973" y="3031729"/>
            <a:ext cx="1333500" cy="3175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3050852-B9FE-D813-7BFC-27BA1D64F5A6}"/>
              </a:ext>
            </a:extLst>
          </p:cNvPr>
          <p:cNvSpPr txBox="1">
            <a:spLocks/>
          </p:cNvSpPr>
          <p:nvPr/>
        </p:nvSpPr>
        <p:spPr>
          <a:xfrm>
            <a:off x="3184129" y="973484"/>
            <a:ext cx="1008515" cy="256179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800" dirty="0"/>
              <a:t>Images</a:t>
            </a:r>
          </a:p>
        </p:txBody>
      </p:sp>
      <p:pic>
        <p:nvPicPr>
          <p:cNvPr id="9" name="Picture 2" descr="Midjourney Logo">
            <a:extLst>
              <a:ext uri="{FF2B5EF4-FFF2-40B4-BE49-F238E27FC236}">
                <a16:creationId xmlns:a16="http://schemas.microsoft.com/office/drawing/2014/main" id="{CA0D6427-D447-75DC-049D-F0E642941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77" y="1521850"/>
            <a:ext cx="782906" cy="7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able Diffusion Logo">
            <a:extLst>
              <a:ext uri="{FF2B5EF4-FFF2-40B4-BE49-F238E27FC236}">
                <a16:creationId xmlns:a16="http://schemas.microsoft.com/office/drawing/2014/main" id="{B4902338-60A6-B0EA-9E5E-65E20521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40" y="2422392"/>
            <a:ext cx="1335946" cy="6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Bing logo&#10;">
            <a:extLst>
              <a:ext uri="{FF2B5EF4-FFF2-40B4-BE49-F238E27FC236}">
                <a16:creationId xmlns:a16="http://schemas.microsoft.com/office/drawing/2014/main" id="{5760CA0C-958E-7AB8-9BFE-171C8D43E6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128" y="3218602"/>
            <a:ext cx="782906" cy="7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56A2345-7269-3ABF-F3B5-3E2C7DE9DF44}"/>
              </a:ext>
            </a:extLst>
          </p:cNvPr>
          <p:cNvSpPr txBox="1">
            <a:spLocks/>
          </p:cNvSpPr>
          <p:nvPr/>
        </p:nvSpPr>
        <p:spPr>
          <a:xfrm>
            <a:off x="4572001" y="973484"/>
            <a:ext cx="1008515" cy="256179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800"/>
              <a:t>Code</a:t>
            </a:r>
          </a:p>
        </p:txBody>
      </p:sp>
      <p:pic>
        <p:nvPicPr>
          <p:cNvPr id="24" name="Picture 6" descr="Open AI Logo ">
            <a:extLst>
              <a:ext uri="{FF2B5EF4-FFF2-40B4-BE49-F238E27FC236}">
                <a16:creationId xmlns:a16="http://schemas.microsoft.com/office/drawing/2014/main" id="{B85EAF26-69C1-8E7F-DD4C-25621299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50" y="1521850"/>
            <a:ext cx="1258448" cy="7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Bard : experiment logo">
            <a:extLst>
              <a:ext uri="{FF2B5EF4-FFF2-40B4-BE49-F238E27FC236}">
                <a16:creationId xmlns:a16="http://schemas.microsoft.com/office/drawing/2014/main" id="{C3E43174-3811-C83E-A1FD-350EF50773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5" r="6966"/>
          <a:stretch/>
        </p:blipFill>
        <p:spPr>
          <a:xfrm>
            <a:off x="4523854" y="2593511"/>
            <a:ext cx="1077920" cy="389484"/>
          </a:xfrm>
          <a:prstGeom prst="rect">
            <a:avLst/>
          </a:prstGeom>
        </p:spPr>
      </p:pic>
      <p:pic>
        <p:nvPicPr>
          <p:cNvPr id="1034" name="Picture 10" descr="github copilot logo">
            <a:extLst>
              <a:ext uri="{FF2B5EF4-FFF2-40B4-BE49-F238E27FC236}">
                <a16:creationId xmlns:a16="http://schemas.microsoft.com/office/drawing/2014/main" id="{22D8CFFF-802D-2E17-A3DA-723EB859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54" y="3190479"/>
            <a:ext cx="1116728" cy="58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0E08C97A-5968-2AC3-B567-F6C8DBE26E84}"/>
              </a:ext>
            </a:extLst>
          </p:cNvPr>
          <p:cNvSpPr txBox="1">
            <a:spLocks/>
          </p:cNvSpPr>
          <p:nvPr/>
        </p:nvSpPr>
        <p:spPr>
          <a:xfrm>
            <a:off x="5971042" y="965889"/>
            <a:ext cx="1008515" cy="256179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800" dirty="0"/>
              <a:t>Writing</a:t>
            </a:r>
          </a:p>
        </p:txBody>
      </p:sp>
      <p:pic>
        <p:nvPicPr>
          <p:cNvPr id="1026" name="Picture 2" descr="Jasper logo">
            <a:extLst>
              <a:ext uri="{FF2B5EF4-FFF2-40B4-BE49-F238E27FC236}">
                <a16:creationId xmlns:a16="http://schemas.microsoft.com/office/drawing/2014/main" id="{B2DB0E0A-9864-4782-9BD4-A8E20AF1F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37" y="1583687"/>
            <a:ext cx="909296" cy="90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ritesonic logo">
            <a:extLst>
              <a:ext uri="{FF2B5EF4-FFF2-40B4-BE49-F238E27FC236}">
                <a16:creationId xmlns:a16="http://schemas.microsoft.com/office/drawing/2014/main" id="{3B3CB3C2-4ECD-A16C-9C59-4879D55A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02" y="2648221"/>
            <a:ext cx="1420963" cy="74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mmarly logo">
            <a:extLst>
              <a:ext uri="{FF2B5EF4-FFF2-40B4-BE49-F238E27FC236}">
                <a16:creationId xmlns:a16="http://schemas.microsoft.com/office/drawing/2014/main" id="{0A138216-F307-BB01-9DB7-C10A6D00A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30" y="3550611"/>
            <a:ext cx="1656986" cy="49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57ECF50-C1B1-3A03-0871-39E71258C923}"/>
              </a:ext>
            </a:extLst>
          </p:cNvPr>
          <p:cNvSpPr txBox="1">
            <a:spLocks/>
          </p:cNvSpPr>
          <p:nvPr/>
        </p:nvSpPr>
        <p:spPr>
          <a:xfrm>
            <a:off x="7504816" y="985271"/>
            <a:ext cx="1560605" cy="256179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pPr algn="ctr"/>
            <a:r>
              <a:rPr lang="en-US" sz="1800" dirty="0"/>
              <a:t>Content</a:t>
            </a:r>
          </a:p>
        </p:txBody>
      </p:sp>
      <p:pic>
        <p:nvPicPr>
          <p:cNvPr id="1030" name="Picture 6" descr="Gamma app logo">
            <a:extLst>
              <a:ext uri="{FF2B5EF4-FFF2-40B4-BE49-F238E27FC236}">
                <a16:creationId xmlns:a16="http://schemas.microsoft.com/office/drawing/2014/main" id="{481A5F1E-258D-92BA-2008-0881461B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98" y="1443775"/>
            <a:ext cx="1157728" cy="86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nker logo">
            <a:extLst>
              <a:ext uri="{FF2B5EF4-FFF2-40B4-BE49-F238E27FC236}">
                <a16:creationId xmlns:a16="http://schemas.microsoft.com/office/drawing/2014/main" id="{24E0B865-BC07-0BB0-6FF4-8A31560C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585" y="2450063"/>
            <a:ext cx="1403311" cy="78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dupuzzle logo&#10;">
            <a:extLst>
              <a:ext uri="{FF2B5EF4-FFF2-40B4-BE49-F238E27FC236}">
                <a16:creationId xmlns:a16="http://schemas.microsoft.com/office/drawing/2014/main" id="{DD800DF7-3E54-A3C0-4176-4D9A0B37B7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96168" y="3393729"/>
            <a:ext cx="977900" cy="406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94E66DA-76E6-F2B6-3E19-69CE6A49422D}"/>
              </a:ext>
            </a:extLst>
          </p:cNvPr>
          <p:cNvSpPr txBox="1">
            <a:spLocks/>
          </p:cNvSpPr>
          <p:nvPr/>
        </p:nvSpPr>
        <p:spPr>
          <a:xfrm>
            <a:off x="5712889" y="4547596"/>
            <a:ext cx="3236976" cy="256179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sz="1800"/>
              <a:t>… and many, many more</a:t>
            </a:r>
          </a:p>
        </p:txBody>
      </p:sp>
    </p:spTree>
    <p:extLst>
      <p:ext uri="{BB962C8B-B14F-4D97-AF65-F5344CB8AC3E}">
        <p14:creationId xmlns:p14="http://schemas.microsoft.com/office/powerpoint/2010/main" val="4211423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4E5A57-E37F-DED5-63B7-B0E448BD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39726"/>
            <a:ext cx="7982585" cy="3415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27 new AI applications added in a day to </a:t>
            </a:r>
            <a:r>
              <a:rPr lang="en-US" dirty="0" err="1">
                <a:solidFill>
                  <a:schemeClr val="bg1"/>
                </a:solidFill>
              </a:rPr>
              <a:t>Futurepedia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Screen shot show Futurepedia&#10; with the latest AI apps.">
            <a:extLst>
              <a:ext uri="{FF2B5EF4-FFF2-40B4-BE49-F238E27FC236}">
                <a16:creationId xmlns:a16="http://schemas.microsoft.com/office/drawing/2014/main" id="{871F2EBE-789D-C4B1-F7C6-6DE724DCE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303" y="960440"/>
            <a:ext cx="5785393" cy="373304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E6599-6E2B-1328-9EE9-0B8A04BD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5455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_PRESENTATION_TEMPLATE_DEC2018_v2" id="{44523D53-DEA1-4D03-8469-B2AD049BD86C}" vid="{49FB5738-078A-428D-8E65-411DB74FEA6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LAIN">
  <a:themeElements>
    <a:clrScheme name="JISC REBRAND PALETTE 2018">
      <a:dk1>
        <a:srgbClr val="000000"/>
      </a:dk1>
      <a:lt1>
        <a:sysClr val="window" lastClr="FFFFFF"/>
      </a:lt1>
      <a:dk2>
        <a:srgbClr val="CE0F69"/>
      </a:dk2>
      <a:lt2>
        <a:srgbClr val="E62645"/>
      </a:lt2>
      <a:accent1>
        <a:srgbClr val="0D224C"/>
      </a:accent1>
      <a:accent2>
        <a:srgbClr val="00857D"/>
      </a:accent2>
      <a:accent3>
        <a:srgbClr val="6D2077"/>
      </a:accent3>
      <a:accent4>
        <a:srgbClr val="8E1558"/>
      </a:accent4>
      <a:accent5>
        <a:srgbClr val="007DBA"/>
      </a:accent5>
      <a:accent6>
        <a:srgbClr val="F8A800"/>
      </a:accent6>
      <a:hlink>
        <a:srgbClr val="2A4B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_PRESENTATION_TEMPLATE_DEC2018_v2" id="{44523D53-DEA1-4D03-8469-B2AD049BD86C}" vid="{FB1644FF-D291-40BD-BA74-5EE3B0F8BCC7}"/>
    </a:ext>
  </a:extLst>
</a:theme>
</file>

<file path=ppt/theme/theme3.xml><?xml version="1.0" encoding="utf-8"?>
<a:theme xmlns:a="http://schemas.openxmlformats.org/drawingml/2006/main" name="NAVY">
  <a:themeElements>
    <a:clrScheme name="JISC REBRAND PALETTE 2018">
      <a:dk1>
        <a:srgbClr val="000000"/>
      </a:dk1>
      <a:lt1>
        <a:sysClr val="window" lastClr="FFFFFF"/>
      </a:lt1>
      <a:dk2>
        <a:srgbClr val="CE0F69"/>
      </a:dk2>
      <a:lt2>
        <a:srgbClr val="E62645"/>
      </a:lt2>
      <a:accent1>
        <a:srgbClr val="0D224C"/>
      </a:accent1>
      <a:accent2>
        <a:srgbClr val="00857D"/>
      </a:accent2>
      <a:accent3>
        <a:srgbClr val="6D2077"/>
      </a:accent3>
      <a:accent4>
        <a:srgbClr val="8E1558"/>
      </a:accent4>
      <a:accent5>
        <a:srgbClr val="007DBA"/>
      </a:accent5>
      <a:accent6>
        <a:srgbClr val="F8A800"/>
      </a:accent6>
      <a:hlink>
        <a:srgbClr val="2A4B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_PRESENTATION_TEMPLATE_DEC2018_v2" id="{44523D53-DEA1-4D03-8469-B2AD049BD86C}" vid="{BBAB9A4C-228C-469D-A139-84EE17A4A53A}"/>
    </a:ext>
  </a:extLst>
</a:theme>
</file>

<file path=ppt/theme/theme4.xml><?xml version="1.0" encoding="utf-8"?>
<a:theme xmlns:a="http://schemas.openxmlformats.org/drawingml/2006/main" name="JADE">
  <a:themeElements>
    <a:clrScheme name="JISC REBRAND PALETTE 2018">
      <a:dk1>
        <a:srgbClr val="000000"/>
      </a:dk1>
      <a:lt1>
        <a:sysClr val="window" lastClr="FFFFFF"/>
      </a:lt1>
      <a:dk2>
        <a:srgbClr val="CE0F69"/>
      </a:dk2>
      <a:lt2>
        <a:srgbClr val="E62645"/>
      </a:lt2>
      <a:accent1>
        <a:srgbClr val="0D224C"/>
      </a:accent1>
      <a:accent2>
        <a:srgbClr val="00857D"/>
      </a:accent2>
      <a:accent3>
        <a:srgbClr val="6D2077"/>
      </a:accent3>
      <a:accent4>
        <a:srgbClr val="8E1558"/>
      </a:accent4>
      <a:accent5>
        <a:srgbClr val="007DBA"/>
      </a:accent5>
      <a:accent6>
        <a:srgbClr val="F8A800"/>
      </a:accent6>
      <a:hlink>
        <a:srgbClr val="2A4B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_PRESENTATION_TEMPLATE_DEC2018_v2" id="{44523D53-DEA1-4D03-8469-B2AD049BD86C}" vid="{A19B55CA-B068-40CC-8E52-3AF6D1A60C8D}"/>
    </a:ext>
  </a:extLst>
</a:theme>
</file>

<file path=ppt/theme/theme5.xml><?xml version="1.0" encoding="utf-8"?>
<a:theme xmlns:a="http://schemas.openxmlformats.org/drawingml/2006/main" name="PURPLE">
  <a:themeElements>
    <a:clrScheme name="JISC REBRAND PALETTE 2018">
      <a:dk1>
        <a:srgbClr val="000000"/>
      </a:dk1>
      <a:lt1>
        <a:sysClr val="window" lastClr="FFFFFF"/>
      </a:lt1>
      <a:dk2>
        <a:srgbClr val="CE0F69"/>
      </a:dk2>
      <a:lt2>
        <a:srgbClr val="E62645"/>
      </a:lt2>
      <a:accent1>
        <a:srgbClr val="0D224C"/>
      </a:accent1>
      <a:accent2>
        <a:srgbClr val="00857D"/>
      </a:accent2>
      <a:accent3>
        <a:srgbClr val="6D2077"/>
      </a:accent3>
      <a:accent4>
        <a:srgbClr val="8E1558"/>
      </a:accent4>
      <a:accent5>
        <a:srgbClr val="007DBA"/>
      </a:accent5>
      <a:accent6>
        <a:srgbClr val="F8A800"/>
      </a:accent6>
      <a:hlink>
        <a:srgbClr val="2A4B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_PRESENTATION_TEMPLATE_DEC2018_v2" id="{44523D53-DEA1-4D03-8469-B2AD049BD86C}" vid="{547973C1-2CD6-4070-B9DD-672EA3F34DE6}"/>
    </a:ext>
  </a:extLst>
</a:theme>
</file>

<file path=ppt/theme/theme6.xml><?xml version="1.0" encoding="utf-8"?>
<a:theme xmlns:a="http://schemas.openxmlformats.org/drawingml/2006/main" name="GRAPE">
  <a:themeElements>
    <a:clrScheme name="JISC REBRAND PALETTE 2018">
      <a:dk1>
        <a:srgbClr val="000000"/>
      </a:dk1>
      <a:lt1>
        <a:sysClr val="window" lastClr="FFFFFF"/>
      </a:lt1>
      <a:dk2>
        <a:srgbClr val="CE0F69"/>
      </a:dk2>
      <a:lt2>
        <a:srgbClr val="E62645"/>
      </a:lt2>
      <a:accent1>
        <a:srgbClr val="0D224C"/>
      </a:accent1>
      <a:accent2>
        <a:srgbClr val="00857D"/>
      </a:accent2>
      <a:accent3>
        <a:srgbClr val="6D2077"/>
      </a:accent3>
      <a:accent4>
        <a:srgbClr val="8E1558"/>
      </a:accent4>
      <a:accent5>
        <a:srgbClr val="007DBA"/>
      </a:accent5>
      <a:accent6>
        <a:srgbClr val="F8A800"/>
      </a:accent6>
      <a:hlink>
        <a:srgbClr val="2A4B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_PRESENTATION_TEMPLATE_DEC2018_v2" id="{44523D53-DEA1-4D03-8469-B2AD049BD86C}" vid="{9E39C85D-F23C-4DB6-96DE-17779D83D688}"/>
    </a:ext>
  </a:extLst>
</a:theme>
</file>

<file path=ppt/theme/theme7.xml><?xml version="1.0" encoding="utf-8"?>
<a:theme xmlns:a="http://schemas.openxmlformats.org/drawingml/2006/main" name="PALE YELLOW">
  <a:themeElements>
    <a:clrScheme name="JISC REBRAND PALETTE 2018">
      <a:dk1>
        <a:srgbClr val="000000"/>
      </a:dk1>
      <a:lt1>
        <a:sysClr val="window" lastClr="FFFFFF"/>
      </a:lt1>
      <a:dk2>
        <a:srgbClr val="CE0F69"/>
      </a:dk2>
      <a:lt2>
        <a:srgbClr val="E62645"/>
      </a:lt2>
      <a:accent1>
        <a:srgbClr val="0D224C"/>
      </a:accent1>
      <a:accent2>
        <a:srgbClr val="00857D"/>
      </a:accent2>
      <a:accent3>
        <a:srgbClr val="6D2077"/>
      </a:accent3>
      <a:accent4>
        <a:srgbClr val="8E1558"/>
      </a:accent4>
      <a:accent5>
        <a:srgbClr val="007DBA"/>
      </a:accent5>
      <a:accent6>
        <a:srgbClr val="F8A800"/>
      </a:accent6>
      <a:hlink>
        <a:srgbClr val="2A4B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_PRESENTATION_TEMPLATE_DEC2018_v2" id="{44523D53-DEA1-4D03-8469-B2AD049BD86C}" vid="{75B9A09F-667A-479D-BF7E-4ABF9832E9A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04C18B1904804D9943E7B436266511" ma:contentTypeVersion="18" ma:contentTypeDescription="Create a new document." ma:contentTypeScope="" ma:versionID="7d8064fbe50b3be89f090586f0fab229">
  <xsd:schema xmlns:xsd="http://www.w3.org/2001/XMLSchema" xmlns:xs="http://www.w3.org/2001/XMLSchema" xmlns:p="http://schemas.microsoft.com/office/2006/metadata/properties" xmlns:ns2="64b81f6f-f75d-41d4-a70c-c411efd3da9b" xmlns:ns3="c2158ecc-c545-4086-b5e8-0d082318b3f6" targetNamespace="http://schemas.microsoft.com/office/2006/metadata/properties" ma:root="true" ma:fieldsID="08524ceba92c2a5436e3a61b576459a7" ns2:_="" ns3:_="">
    <xsd:import namespace="64b81f6f-f75d-41d4-a70c-c411efd3da9b"/>
    <xsd:import namespace="c2158ecc-c545-4086-b5e8-0d082318b3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81f6f-f75d-41d4-a70c-c411efd3da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2b0097-9a46-4f7c-8939-d8646ab8031a}" ma:internalName="TaxCatchAll" ma:showField="CatchAllData" ma:web="64b81f6f-f75d-41d4-a70c-c411efd3da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58ecc-c545-4086-b5e8-0d082318b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ae4b08c-65df-46da-b1a1-1fa120233e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b81f6f-f75d-41d4-a70c-c411efd3da9b" xsi:nil="true"/>
    <lcf76f155ced4ddcb4097134ff3c332f xmlns="c2158ecc-c545-4086-b5e8-0d082318b3f6">
      <Terms xmlns="http://schemas.microsoft.com/office/infopath/2007/PartnerControls"/>
    </lcf76f155ced4ddcb4097134ff3c332f>
    <_Flow_SignoffStatus xmlns="c2158ecc-c545-4086-b5e8-0d082318b3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08AF7F00B7814A859179014634DAA5" ma:contentTypeVersion="16" ma:contentTypeDescription="Create a new document." ma:contentTypeScope="" ma:versionID="dfb4fdd876fda1563be7f7042ea662f8">
  <xsd:schema xmlns:xsd="http://www.w3.org/2001/XMLSchema" xmlns:xs="http://www.w3.org/2001/XMLSchema" xmlns:p="http://schemas.microsoft.com/office/2006/metadata/properties" xmlns:ns2="0ae7455f-19e4-4cf5-bc1c-e6099f9e6626" xmlns:ns3="42a40bfa-fb79-4612-b991-e3f347545b96" targetNamespace="http://schemas.microsoft.com/office/2006/metadata/properties" ma:root="true" ma:fieldsID="a1d8da81bdda0d93b86f07cc6a1ad1a3" ns2:_="" ns3:_="">
    <xsd:import namespace="0ae7455f-19e4-4cf5-bc1c-e6099f9e6626"/>
    <xsd:import namespace="42a40bfa-fb79-4612-b991-e3f347545b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e7455f-19e4-4cf5-bc1c-e6099f9e66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9c6cfb5-50bc-4fca-81ee-f60fcea9a6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40bfa-fb79-4612-b991-e3f347545b9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bbbc396-13fa-422c-8b18-ee0fca22cf9a}" ma:internalName="TaxCatchAll" ma:showField="CatchAllData" ma:web="42a40bfa-fb79-4612-b991-e3f347545b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CED40F-A61A-4E8C-AC46-8A1DC9B5651D}"/>
</file>

<file path=customXml/itemProps2.xml><?xml version="1.0" encoding="utf-8"?>
<ds:datastoreItem xmlns:ds="http://schemas.openxmlformats.org/officeDocument/2006/customXml" ds:itemID="{A09643CE-7C5E-4540-B677-4B6A069A43D8}">
  <ds:schemaRefs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42a40bfa-fb79-4612-b991-e3f347545b96"/>
    <ds:schemaRef ds:uri="0ae7455f-19e4-4cf5-bc1c-e6099f9e6626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0FD8503-6719-45D8-B00C-E746CA974DD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6A45CD7-BF62-4D6D-A801-FAE3E5635819}">
  <ds:schemaRefs>
    <ds:schemaRef ds:uri="0ae7455f-19e4-4cf5-bc1c-e6099f9e6626"/>
    <ds:schemaRef ds:uri="42a40bfa-fb79-4612-b991-e3f347545b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48f9394d-8a14-4d27-82a6-f35f12361205}" enabled="0" method="" siteId="{48f9394d-8a14-4d27-82a6-f35f1236120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JP0199_FE VALUE CASE STUDY_AUG18</Template>
  <TotalTime>0</TotalTime>
  <Words>1046</Words>
  <Application>Microsoft Office PowerPoint</Application>
  <PresentationFormat>On-screen Show (16:9)</PresentationFormat>
  <Paragraphs>224</Paragraphs>
  <Slides>42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Calibri</vt:lpstr>
      <vt:lpstr>Gotham SSm A</vt:lpstr>
      <vt:lpstr>League Spartan</vt:lpstr>
      <vt:lpstr>League Spartan Bold</vt:lpstr>
      <vt:lpstr>Roboto Medium</vt:lpstr>
      <vt:lpstr>COVERS</vt:lpstr>
      <vt:lpstr>PLAIN</vt:lpstr>
      <vt:lpstr>NAVY</vt:lpstr>
      <vt:lpstr>JADE</vt:lpstr>
      <vt:lpstr>PURPLE</vt:lpstr>
      <vt:lpstr>GRAPE</vt:lpstr>
      <vt:lpstr>PALE YELLOW</vt:lpstr>
      <vt:lpstr>Office Theme</vt:lpstr>
      <vt:lpstr>PowerPoint Presentation</vt:lpstr>
      <vt:lpstr>Navigating the opportunities and challenges of AI in colleges</vt:lpstr>
      <vt:lpstr>About national centre for AI in tertiary education</vt:lpstr>
      <vt:lpstr>Navigating the opportunities and challenges of AI in education</vt:lpstr>
      <vt:lpstr>AI: where are we today?</vt:lpstr>
      <vt:lpstr>Things have moved very quickly over the last 12 months…  … and amazingly quickly over the last six months. </vt:lpstr>
      <vt:lpstr>Nov 2022  ChatGPT…</vt:lpstr>
      <vt:lpstr>Generative AI is more than ChatGPT…</vt:lpstr>
      <vt:lpstr>27 new AI applications added in a day to Futurepedia</vt:lpstr>
      <vt:lpstr>AI and large language models are getting integrated into our everyday tools,  e.g. Microsoft Copilot and Google Workspaces.  </vt:lpstr>
      <vt:lpstr>AI in Google Docs, released in June 2023…</vt:lpstr>
      <vt:lpstr>AI in Google Docs, released in June 2023… video</vt:lpstr>
      <vt:lpstr>ChatGPT Plus has several hundred plugins…</vt:lpstr>
      <vt:lpstr>Example of content creation:</vt:lpstr>
      <vt:lpstr>Example of content creation video</vt:lpstr>
      <vt:lpstr>Bing Chat and ChatGPT can read pictures…</vt:lpstr>
      <vt:lpstr>ChatGPT and generative AI</vt:lpstr>
      <vt:lpstr>Approaches to regulating AI diverging globally</vt:lpstr>
      <vt:lpstr>Challenges: assessment </vt:lpstr>
      <vt:lpstr>Challenged: assessment examples</vt:lpstr>
      <vt:lpstr>Is it possible to detect AI?</vt:lpstr>
      <vt:lpstr>Tactics for assessment</vt:lpstr>
      <vt:lpstr>What do awarding bodies say?</vt:lpstr>
      <vt:lpstr>Collaboration example</vt:lpstr>
      <vt:lpstr>Challenges: meeting students needs and expectations  </vt:lpstr>
      <vt:lpstr>Ways students are using ChatGPT</vt:lpstr>
      <vt:lpstr>Student concerns:</vt:lpstr>
      <vt:lpstr>Digital inequality</vt:lpstr>
      <vt:lpstr>Opportunity: saving staff time  </vt:lpstr>
      <vt:lpstr>Jisc pilot example: Graide</vt:lpstr>
      <vt:lpstr>With ChatGPT…</vt:lpstr>
      <vt:lpstr>Jisc Pilot example: Teachermatic</vt:lpstr>
      <vt:lpstr>Teachermatic:</vt:lpstr>
      <vt:lpstr>Jisc pilot example</vt:lpstr>
      <vt:lpstr>AI assisted marking and feedback</vt:lpstr>
      <vt:lpstr>Opportunity: new teaching and learning opportunities   </vt:lpstr>
      <vt:lpstr>Pilot example: Bodyswaps</vt:lpstr>
      <vt:lpstr>Pilot example: Anywyse</vt:lpstr>
      <vt:lpstr>Some colleges are already doing exciting things…</vt:lpstr>
      <vt:lpstr>And there are some examples like Khanmigo that point to future opportunities…</vt:lpstr>
      <vt:lpstr>Activity</vt:lpstr>
      <vt:lpstr>Contact details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JISC_TEMPLATE_DEC2018</dc:title>
  <dc:creator>BonnerMcHardy</dc:creator>
  <cp:lastModifiedBy>Amy Evans</cp:lastModifiedBy>
  <cp:revision>5</cp:revision>
  <cp:lastPrinted>2023-03-21T08:49:29Z</cp:lastPrinted>
  <dcterms:created xsi:type="dcterms:W3CDTF">2018-09-06T10:10:51Z</dcterms:created>
  <dcterms:modified xsi:type="dcterms:W3CDTF">2023-10-17T11:17:13Z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0x0101002A04C18B1904804D9943E7B436266511</vt:lpwstr>
  </property>
  <property fmtid="{D5CDD505-2E9C-101B-9397-08002B2CF9AE}" pid="3" name="MediaServiceImageTags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